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 id="285" r:id="rId31"/>
    <p:sldId id="286" r:id="rId32"/>
    <p:sldId id="287" r:id="rId33"/>
  </p:sldIdLst>
  <p:sldSz cx="9144000" cy="5143500" type="screen16x9"/>
  <p:notesSz cx="6858000" cy="9144000"/>
  <p:embeddedFontLst>
    <p:embeddedFont>
      <p:font typeface="Calibri" pitchFamily="34" charset="0"/>
      <p:regular r:id="rId35"/>
      <p:bold r:id="rId36"/>
      <p:italic r:id="rId37"/>
      <p:boldItalic r:id="rId38"/>
    </p:embeddedFont>
    <p:embeddedFont>
      <p:font typeface="Josefin Sans" charset="0"/>
      <p:regular r:id="rId39"/>
      <p:bold r:id="rId40"/>
      <p:italic r:id="rId41"/>
      <p:boldItalic r:id="rId42"/>
    </p:embeddedFont>
    <p:embeddedFont>
      <p:font typeface="Calibri Light" pitchFamily="34" charset="0"/>
      <p:regular r:id="rId43"/>
      <p:italic r:id="rId44"/>
    </p:embeddedFont>
    <p:embeddedFont>
      <p:font typeface="Alata" charset="0"/>
      <p:regular r:id="rId45"/>
    </p:embeddedFont>
    <p:embeddedFont>
      <p:font typeface="Arimo"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3" d="100"/>
          <a:sy n="123" d="100"/>
        </p:scale>
        <p:origin x="-197" y="2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901689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bee731b17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bee731b17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02c8d632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02c8d632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3ae629f0d6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3ae629f0d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ae629f2a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ae629f2a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b3a6e3a2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3b3a6e3a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6a88a1b12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6a88a1b12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6a88a1b12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6a88a1b12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6a88a1b12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6a88a1b12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a88a1b12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6a88a1b1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6a88a1b12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6a88a1b1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f44bf8969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f44bf896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ae629f2ae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3ae629f2ae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3ae629f2ae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3ae629f2a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3a8e64104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3a8e64104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6a88a1b127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6a88a1b12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3a8e641045_6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3a8e641045_6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beeb94c0b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beeb94c0b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3acccdf0e5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3acccdf0e5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beebd6682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beebd6682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3acccdf0e5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3acccdf0e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203f54f61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203f54f6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3acccdf0e5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3acccdf0e5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bee731b17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bee731b17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bee731b17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bee731b17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3a6e20226e_1_11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3a6e20226e_1_11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bee731b17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bee731b17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500"/>
            <a:ext cx="4498200" cy="23583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6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132600"/>
            <a:ext cx="2799900" cy="58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713225" y="699900"/>
            <a:ext cx="57282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subTitle" idx="1"/>
          </p:nvPr>
        </p:nvSpPr>
        <p:spPr>
          <a:xfrm>
            <a:off x="713225" y="2663400"/>
            <a:ext cx="38988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47" name="Google Shape;47;p11"/>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3"/>
          <p:cNvSpPr txBox="1">
            <a:spLocks noGrp="1"/>
          </p:cNvSpPr>
          <p:nvPr>
            <p:ph type="title" hasCustomPrompt="1"/>
          </p:nvPr>
        </p:nvSpPr>
        <p:spPr>
          <a:xfrm>
            <a:off x="715100" y="1153675"/>
            <a:ext cx="2340900" cy="459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715100" y="2026085"/>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 name="Google Shape;52;p13"/>
          <p:cNvSpPr txBox="1">
            <a:spLocks noGrp="1"/>
          </p:cNvSpPr>
          <p:nvPr>
            <p:ph type="subTitle" idx="2"/>
          </p:nvPr>
        </p:nvSpPr>
        <p:spPr>
          <a:xfrm>
            <a:off x="715100" y="3818237"/>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3"/>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13"/>
          <p:cNvSpPr txBox="1">
            <a:spLocks noGrp="1"/>
          </p:cNvSpPr>
          <p:nvPr>
            <p:ph type="subTitle" idx="4"/>
          </p:nvPr>
        </p:nvSpPr>
        <p:spPr>
          <a:xfrm>
            <a:off x="715100" y="1810475"/>
            <a:ext cx="2336400" cy="363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600"/>
              <a:buFont typeface="Josefin Sans"/>
              <a:buNone/>
              <a:defRPr sz="2000" b="1">
                <a:solidFill>
                  <a:schemeClr val="lt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9pPr>
          </a:lstStyle>
          <a:p>
            <a:endParaRPr/>
          </a:p>
        </p:txBody>
      </p:sp>
      <p:sp>
        <p:nvSpPr>
          <p:cNvPr id="55" name="Google Shape;55;p13"/>
          <p:cNvSpPr txBox="1">
            <a:spLocks noGrp="1"/>
          </p:cNvSpPr>
          <p:nvPr>
            <p:ph type="subTitle" idx="5"/>
          </p:nvPr>
        </p:nvSpPr>
        <p:spPr>
          <a:xfrm>
            <a:off x="715100" y="3605800"/>
            <a:ext cx="23364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600"/>
              <a:buFont typeface="Josefin Sans"/>
              <a:buNone/>
              <a:defRPr sz="2000" b="1">
                <a:solidFill>
                  <a:schemeClr val="lt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9pPr>
          </a:lstStyle>
          <a:p>
            <a:endParaRPr/>
          </a:p>
        </p:txBody>
      </p:sp>
      <p:sp>
        <p:nvSpPr>
          <p:cNvPr id="56" name="Google Shape;56;p13"/>
          <p:cNvSpPr txBox="1">
            <a:spLocks noGrp="1"/>
          </p:cNvSpPr>
          <p:nvPr>
            <p:ph type="title" idx="6" hasCustomPrompt="1"/>
          </p:nvPr>
        </p:nvSpPr>
        <p:spPr>
          <a:xfrm>
            <a:off x="715100" y="2949963"/>
            <a:ext cx="2340900" cy="459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7" hasCustomPrompt="1"/>
          </p:nvPr>
        </p:nvSpPr>
        <p:spPr>
          <a:xfrm>
            <a:off x="3401550" y="1153675"/>
            <a:ext cx="2340900" cy="459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3401550" y="2026085"/>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subTitle" idx="9"/>
          </p:nvPr>
        </p:nvSpPr>
        <p:spPr>
          <a:xfrm>
            <a:off x="3401550" y="3818237"/>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13"/>
          </p:nvPr>
        </p:nvSpPr>
        <p:spPr>
          <a:xfrm>
            <a:off x="3401550" y="1810475"/>
            <a:ext cx="2336400" cy="363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600"/>
              <a:buFont typeface="Josefin Sans"/>
              <a:buNone/>
              <a:defRPr sz="2000" b="1">
                <a:solidFill>
                  <a:schemeClr val="lt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9pPr>
          </a:lstStyle>
          <a:p>
            <a:endParaRPr/>
          </a:p>
        </p:txBody>
      </p:sp>
      <p:sp>
        <p:nvSpPr>
          <p:cNvPr id="61" name="Google Shape;61;p13"/>
          <p:cNvSpPr txBox="1">
            <a:spLocks noGrp="1"/>
          </p:cNvSpPr>
          <p:nvPr>
            <p:ph type="subTitle" idx="14"/>
          </p:nvPr>
        </p:nvSpPr>
        <p:spPr>
          <a:xfrm>
            <a:off x="3401550" y="3605800"/>
            <a:ext cx="23364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600"/>
              <a:buFont typeface="Josefin Sans"/>
              <a:buNone/>
              <a:defRPr sz="2000" b="1">
                <a:solidFill>
                  <a:schemeClr val="lt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9pPr>
          </a:lstStyle>
          <a:p>
            <a:endParaRPr/>
          </a:p>
        </p:txBody>
      </p:sp>
      <p:sp>
        <p:nvSpPr>
          <p:cNvPr id="62" name="Google Shape;62;p13"/>
          <p:cNvSpPr txBox="1">
            <a:spLocks noGrp="1"/>
          </p:cNvSpPr>
          <p:nvPr>
            <p:ph type="title" idx="15" hasCustomPrompt="1"/>
          </p:nvPr>
        </p:nvSpPr>
        <p:spPr>
          <a:xfrm>
            <a:off x="3401550" y="2949963"/>
            <a:ext cx="2340900" cy="459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16" hasCustomPrompt="1"/>
          </p:nvPr>
        </p:nvSpPr>
        <p:spPr>
          <a:xfrm>
            <a:off x="6088000" y="1153675"/>
            <a:ext cx="2340900" cy="459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17"/>
          </p:nvPr>
        </p:nvSpPr>
        <p:spPr>
          <a:xfrm>
            <a:off x="6088000" y="2026085"/>
            <a:ext cx="23364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subTitle" idx="18"/>
          </p:nvPr>
        </p:nvSpPr>
        <p:spPr>
          <a:xfrm>
            <a:off x="6088000" y="3818237"/>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19"/>
          </p:nvPr>
        </p:nvSpPr>
        <p:spPr>
          <a:xfrm>
            <a:off x="6088000" y="1810475"/>
            <a:ext cx="2336400" cy="363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600"/>
              <a:buFont typeface="Josefin Sans"/>
              <a:buNone/>
              <a:defRPr sz="2000" b="1">
                <a:solidFill>
                  <a:schemeClr val="lt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9pPr>
          </a:lstStyle>
          <a:p>
            <a:endParaRPr/>
          </a:p>
        </p:txBody>
      </p:sp>
      <p:sp>
        <p:nvSpPr>
          <p:cNvPr id="67" name="Google Shape;67;p13"/>
          <p:cNvSpPr txBox="1">
            <a:spLocks noGrp="1"/>
          </p:cNvSpPr>
          <p:nvPr>
            <p:ph type="subTitle" idx="20"/>
          </p:nvPr>
        </p:nvSpPr>
        <p:spPr>
          <a:xfrm>
            <a:off x="6088000" y="3605800"/>
            <a:ext cx="23364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600"/>
              <a:buFont typeface="Josefin Sans"/>
              <a:buNone/>
              <a:defRPr sz="2000" b="1">
                <a:solidFill>
                  <a:schemeClr val="lt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9pPr>
          </a:lstStyle>
          <a:p>
            <a:endParaRPr/>
          </a:p>
        </p:txBody>
      </p:sp>
      <p:sp>
        <p:nvSpPr>
          <p:cNvPr id="68" name="Google Shape;68;p13"/>
          <p:cNvSpPr txBox="1">
            <a:spLocks noGrp="1"/>
          </p:cNvSpPr>
          <p:nvPr>
            <p:ph type="title" idx="21" hasCustomPrompt="1"/>
          </p:nvPr>
        </p:nvSpPr>
        <p:spPr>
          <a:xfrm>
            <a:off x="6088000" y="2949963"/>
            <a:ext cx="2340900" cy="459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cxnSp>
        <p:nvCxnSpPr>
          <p:cNvPr id="69" name="Google Shape;69;p13"/>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4658775" y="3292838"/>
            <a:ext cx="37716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2" name="Google Shape;72;p14"/>
          <p:cNvSpPr txBox="1">
            <a:spLocks noGrp="1"/>
          </p:cNvSpPr>
          <p:nvPr>
            <p:ph type="subTitle" idx="1"/>
          </p:nvPr>
        </p:nvSpPr>
        <p:spPr>
          <a:xfrm>
            <a:off x="2342775" y="993563"/>
            <a:ext cx="6087900" cy="195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None/>
              <a:defRPr sz="29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73" name="Google Shape;73;p14"/>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CUSTOM_5">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6" name="Google Shape;76;p15"/>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5_1">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9" name="Google Shape;79;p16"/>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80"/>
        <p:cNvGrpSpPr/>
        <p:nvPr/>
      </p:nvGrpSpPr>
      <p:grpSpPr>
        <a:xfrm>
          <a:off x="0" y="0"/>
          <a:ext cx="0" cy="0"/>
          <a:chOff x="0" y="0"/>
          <a:chExt cx="0" cy="0"/>
        </a:xfrm>
      </p:grpSpPr>
      <p:sp>
        <p:nvSpPr>
          <p:cNvPr id="81" name="Google Shape;81;p17"/>
          <p:cNvSpPr txBox="1">
            <a:spLocks noGrp="1"/>
          </p:cNvSpPr>
          <p:nvPr>
            <p:ph type="subTitle" idx="1"/>
          </p:nvPr>
        </p:nvSpPr>
        <p:spPr>
          <a:xfrm>
            <a:off x="713225" y="1172250"/>
            <a:ext cx="2840400" cy="139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lnSpc>
                <a:spcPct val="115000"/>
              </a:lnSpc>
              <a:spcBef>
                <a:spcPts val="0"/>
              </a:spcBef>
              <a:spcAft>
                <a:spcPts val="0"/>
              </a:spcAft>
              <a:buSzPts val="1400"/>
              <a:buChar char="○"/>
              <a:defRPr/>
            </a:lvl2pPr>
            <a:lvl3pPr lvl="2" rtl="0">
              <a:lnSpc>
                <a:spcPct val="115000"/>
              </a:lnSpc>
              <a:spcBef>
                <a:spcPts val="0"/>
              </a:spcBef>
              <a:spcAft>
                <a:spcPts val="0"/>
              </a:spcAft>
              <a:buSzPts val="1400"/>
              <a:buChar char="■"/>
              <a:defRPr/>
            </a:lvl3pPr>
            <a:lvl4pPr lvl="3" rtl="0">
              <a:lnSpc>
                <a:spcPct val="115000"/>
              </a:lnSpc>
              <a:spcBef>
                <a:spcPts val="0"/>
              </a:spcBef>
              <a:spcAft>
                <a:spcPts val="0"/>
              </a:spcAft>
              <a:buSzPts val="1400"/>
              <a:buChar char="●"/>
              <a:defRPr/>
            </a:lvl4pPr>
            <a:lvl5pPr lvl="4" rtl="0">
              <a:lnSpc>
                <a:spcPct val="115000"/>
              </a:lnSpc>
              <a:spcBef>
                <a:spcPts val="0"/>
              </a:spcBef>
              <a:spcAft>
                <a:spcPts val="0"/>
              </a:spcAft>
              <a:buSzPts val="1400"/>
              <a:buChar char="○"/>
              <a:defRPr/>
            </a:lvl5pPr>
            <a:lvl6pPr lvl="5" rtl="0">
              <a:lnSpc>
                <a:spcPct val="115000"/>
              </a:lnSpc>
              <a:spcBef>
                <a:spcPts val="0"/>
              </a:spcBef>
              <a:spcAft>
                <a:spcPts val="0"/>
              </a:spcAft>
              <a:buSzPts val="1400"/>
              <a:buChar char="■"/>
              <a:defRPr/>
            </a:lvl6pPr>
            <a:lvl7pPr lvl="6" rtl="0">
              <a:lnSpc>
                <a:spcPct val="115000"/>
              </a:lnSpc>
              <a:spcBef>
                <a:spcPts val="0"/>
              </a:spcBef>
              <a:spcAft>
                <a:spcPts val="0"/>
              </a:spcAft>
              <a:buSzPts val="1400"/>
              <a:buChar char="●"/>
              <a:defRPr/>
            </a:lvl7pPr>
            <a:lvl8pPr lvl="7" rtl="0">
              <a:lnSpc>
                <a:spcPct val="115000"/>
              </a:lnSpc>
              <a:spcBef>
                <a:spcPts val="0"/>
              </a:spcBef>
              <a:spcAft>
                <a:spcPts val="0"/>
              </a:spcAft>
              <a:buSzPts val="1400"/>
              <a:buChar char="○"/>
              <a:defRPr/>
            </a:lvl8pPr>
            <a:lvl9pPr lvl="8" rtl="0">
              <a:lnSpc>
                <a:spcPct val="115000"/>
              </a:lnSpc>
              <a:spcBef>
                <a:spcPts val="0"/>
              </a:spcBef>
              <a:spcAft>
                <a:spcPts val="0"/>
              </a:spcAft>
              <a:buSzPts val="1400"/>
              <a:buChar char="■"/>
              <a:defRPr/>
            </a:lvl9pPr>
          </a:lstStyle>
          <a:p>
            <a:endParaRPr/>
          </a:p>
        </p:txBody>
      </p:sp>
      <p:sp>
        <p:nvSpPr>
          <p:cNvPr id="82" name="Google Shape;82;p1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3" name="Google Shape;83;p17"/>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8"/>
          <p:cNvSpPr txBox="1">
            <a:spLocks noGrp="1"/>
          </p:cNvSpPr>
          <p:nvPr>
            <p:ph type="subTitle" idx="1"/>
          </p:nvPr>
        </p:nvSpPr>
        <p:spPr>
          <a:xfrm>
            <a:off x="6094375" y="1786161"/>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2"/>
          </p:nvPr>
        </p:nvSpPr>
        <p:spPr>
          <a:xfrm>
            <a:off x="6094375" y="1365074"/>
            <a:ext cx="23364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88" name="Google Shape;88;p18"/>
          <p:cNvSpPr txBox="1">
            <a:spLocks noGrp="1"/>
          </p:cNvSpPr>
          <p:nvPr>
            <p:ph type="subTitle" idx="3"/>
          </p:nvPr>
        </p:nvSpPr>
        <p:spPr>
          <a:xfrm>
            <a:off x="6094375" y="3055073"/>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8"/>
          <p:cNvSpPr txBox="1">
            <a:spLocks noGrp="1"/>
          </p:cNvSpPr>
          <p:nvPr>
            <p:ph type="subTitle" idx="4"/>
          </p:nvPr>
        </p:nvSpPr>
        <p:spPr>
          <a:xfrm>
            <a:off x="6094375" y="2633987"/>
            <a:ext cx="23364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cxnSp>
        <p:nvCxnSpPr>
          <p:cNvPr id="90" name="Google Shape;90;p18"/>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2_1">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712988"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3" name="Google Shape;93;p19"/>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
        <p:nvSpPr>
          <p:cNvPr id="94" name="Google Shape;94;p19"/>
          <p:cNvSpPr txBox="1">
            <a:spLocks noGrp="1"/>
          </p:cNvSpPr>
          <p:nvPr>
            <p:ph type="subTitle" idx="1"/>
          </p:nvPr>
        </p:nvSpPr>
        <p:spPr>
          <a:xfrm>
            <a:off x="712988" y="1175172"/>
            <a:ext cx="3852000" cy="3424200"/>
          </a:xfrm>
          <a:prstGeom prst="rect">
            <a:avLst/>
          </a:prstGeom>
        </p:spPr>
        <p:txBody>
          <a:bodyPr spcFirstLastPara="1" wrap="square" lIns="91425" tIns="91425" rIns="91425" bIns="91425" anchor="t" anchorCtr="0">
            <a:noAutofit/>
          </a:bodyPr>
          <a:lstStyle>
            <a:lvl1pPr lvl="0" rtl="0">
              <a:spcBef>
                <a:spcPts val="240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95" name="Google Shape;95;p19"/>
          <p:cNvSpPr txBox="1">
            <a:spLocks noGrp="1"/>
          </p:cNvSpPr>
          <p:nvPr>
            <p:ph type="subTitle" idx="2"/>
          </p:nvPr>
        </p:nvSpPr>
        <p:spPr>
          <a:xfrm>
            <a:off x="4583013" y="1175075"/>
            <a:ext cx="3852000" cy="342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2_1_2">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p20"/>
          <p:cNvSpPr txBox="1">
            <a:spLocks noGrp="1"/>
          </p:cNvSpPr>
          <p:nvPr>
            <p:ph type="subTitle" idx="1"/>
          </p:nvPr>
        </p:nvSpPr>
        <p:spPr>
          <a:xfrm>
            <a:off x="1470000" y="1540275"/>
            <a:ext cx="3858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20"/>
          <p:cNvSpPr txBox="1">
            <a:spLocks noGrp="1"/>
          </p:cNvSpPr>
          <p:nvPr>
            <p:ph type="subTitle" idx="2"/>
          </p:nvPr>
        </p:nvSpPr>
        <p:spPr>
          <a:xfrm>
            <a:off x="1470000" y="1356150"/>
            <a:ext cx="3858900" cy="33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00" name="Google Shape;100;p20"/>
          <p:cNvSpPr txBox="1">
            <a:spLocks noGrp="1"/>
          </p:cNvSpPr>
          <p:nvPr>
            <p:ph type="subTitle" idx="3"/>
          </p:nvPr>
        </p:nvSpPr>
        <p:spPr>
          <a:xfrm>
            <a:off x="1469875" y="2682075"/>
            <a:ext cx="3858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0"/>
          <p:cNvSpPr txBox="1">
            <a:spLocks noGrp="1"/>
          </p:cNvSpPr>
          <p:nvPr>
            <p:ph type="subTitle" idx="4"/>
          </p:nvPr>
        </p:nvSpPr>
        <p:spPr>
          <a:xfrm>
            <a:off x="1470000" y="2498012"/>
            <a:ext cx="3858900" cy="33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02" name="Google Shape;102;p20"/>
          <p:cNvSpPr txBox="1">
            <a:spLocks noGrp="1"/>
          </p:cNvSpPr>
          <p:nvPr>
            <p:ph type="subTitle" idx="5"/>
          </p:nvPr>
        </p:nvSpPr>
        <p:spPr>
          <a:xfrm>
            <a:off x="1470000" y="3823925"/>
            <a:ext cx="3858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0"/>
          <p:cNvSpPr txBox="1">
            <a:spLocks noGrp="1"/>
          </p:cNvSpPr>
          <p:nvPr>
            <p:ph type="subTitle" idx="6"/>
          </p:nvPr>
        </p:nvSpPr>
        <p:spPr>
          <a:xfrm>
            <a:off x="1470000" y="3639850"/>
            <a:ext cx="3858900" cy="33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cxnSp>
        <p:nvCxnSpPr>
          <p:cNvPr id="104" name="Google Shape;104;p20"/>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3219" y="2059850"/>
            <a:ext cx="3993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3221" y="1081450"/>
            <a:ext cx="1437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cxnSp>
        <p:nvCxnSpPr>
          <p:cNvPr id="15" name="Google Shape;15;p3"/>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
        <p:nvSpPr>
          <p:cNvPr id="16" name="Google Shape;16;p3"/>
          <p:cNvSpPr txBox="1">
            <a:spLocks noGrp="1"/>
          </p:cNvSpPr>
          <p:nvPr>
            <p:ph type="subTitle" idx="1"/>
          </p:nvPr>
        </p:nvSpPr>
        <p:spPr>
          <a:xfrm>
            <a:off x="713219" y="2901650"/>
            <a:ext cx="3993000" cy="5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
  <p:cSld name="CUSTOM_2_1_1">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 name="Google Shape;107;p21"/>
          <p:cNvSpPr txBox="1">
            <a:spLocks noGrp="1"/>
          </p:cNvSpPr>
          <p:nvPr>
            <p:ph type="subTitle" idx="1"/>
          </p:nvPr>
        </p:nvSpPr>
        <p:spPr>
          <a:xfrm>
            <a:off x="723000" y="1736850"/>
            <a:ext cx="1908000" cy="77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1"/>
          <p:cNvSpPr txBox="1">
            <a:spLocks noGrp="1"/>
          </p:cNvSpPr>
          <p:nvPr>
            <p:ph type="subTitle" idx="2"/>
          </p:nvPr>
        </p:nvSpPr>
        <p:spPr>
          <a:xfrm>
            <a:off x="723000" y="1480425"/>
            <a:ext cx="1908000" cy="4083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09" name="Google Shape;109;p21"/>
          <p:cNvSpPr txBox="1">
            <a:spLocks noGrp="1"/>
          </p:cNvSpPr>
          <p:nvPr>
            <p:ph type="subTitle" idx="3"/>
          </p:nvPr>
        </p:nvSpPr>
        <p:spPr>
          <a:xfrm>
            <a:off x="720000" y="3239137"/>
            <a:ext cx="1911000" cy="77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1"/>
          <p:cNvSpPr txBox="1">
            <a:spLocks noGrp="1"/>
          </p:cNvSpPr>
          <p:nvPr>
            <p:ph type="subTitle" idx="4"/>
          </p:nvPr>
        </p:nvSpPr>
        <p:spPr>
          <a:xfrm>
            <a:off x="720000" y="2982450"/>
            <a:ext cx="1911000" cy="4083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11" name="Google Shape;111;p21"/>
          <p:cNvSpPr txBox="1">
            <a:spLocks noGrp="1"/>
          </p:cNvSpPr>
          <p:nvPr>
            <p:ph type="subTitle" idx="5"/>
          </p:nvPr>
        </p:nvSpPr>
        <p:spPr>
          <a:xfrm>
            <a:off x="6513000" y="1736862"/>
            <a:ext cx="1911000" cy="77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1"/>
          <p:cNvSpPr txBox="1">
            <a:spLocks noGrp="1"/>
          </p:cNvSpPr>
          <p:nvPr>
            <p:ph type="subTitle" idx="6"/>
          </p:nvPr>
        </p:nvSpPr>
        <p:spPr>
          <a:xfrm>
            <a:off x="6513000" y="1480425"/>
            <a:ext cx="1911000" cy="40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13" name="Google Shape;113;p21"/>
          <p:cNvSpPr txBox="1">
            <a:spLocks noGrp="1"/>
          </p:cNvSpPr>
          <p:nvPr>
            <p:ph type="subTitle" idx="7"/>
          </p:nvPr>
        </p:nvSpPr>
        <p:spPr>
          <a:xfrm>
            <a:off x="6513000" y="3239137"/>
            <a:ext cx="1911000" cy="77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1"/>
          <p:cNvSpPr txBox="1">
            <a:spLocks noGrp="1"/>
          </p:cNvSpPr>
          <p:nvPr>
            <p:ph type="subTitle" idx="8"/>
          </p:nvPr>
        </p:nvSpPr>
        <p:spPr>
          <a:xfrm>
            <a:off x="6513000" y="2982450"/>
            <a:ext cx="1911000" cy="40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cxnSp>
        <p:nvCxnSpPr>
          <p:cNvPr id="115" name="Google Shape;115;p21"/>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2_1_1_3">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22"/>
          <p:cNvSpPr txBox="1">
            <a:spLocks noGrp="1"/>
          </p:cNvSpPr>
          <p:nvPr>
            <p:ph type="subTitle" idx="1"/>
          </p:nvPr>
        </p:nvSpPr>
        <p:spPr>
          <a:xfrm>
            <a:off x="1827675" y="1676246"/>
            <a:ext cx="2020800" cy="77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2"/>
          <p:cNvSpPr txBox="1">
            <a:spLocks noGrp="1"/>
          </p:cNvSpPr>
          <p:nvPr>
            <p:ph type="subTitle" idx="2"/>
          </p:nvPr>
        </p:nvSpPr>
        <p:spPr>
          <a:xfrm>
            <a:off x="1827675" y="1384619"/>
            <a:ext cx="2020800" cy="44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20" name="Google Shape;120;p22"/>
          <p:cNvSpPr txBox="1">
            <a:spLocks noGrp="1"/>
          </p:cNvSpPr>
          <p:nvPr>
            <p:ph type="subTitle" idx="3"/>
          </p:nvPr>
        </p:nvSpPr>
        <p:spPr>
          <a:xfrm>
            <a:off x="1827675" y="3407958"/>
            <a:ext cx="2020800" cy="7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2"/>
          <p:cNvSpPr txBox="1">
            <a:spLocks noGrp="1"/>
          </p:cNvSpPr>
          <p:nvPr>
            <p:ph type="subTitle" idx="4"/>
          </p:nvPr>
        </p:nvSpPr>
        <p:spPr>
          <a:xfrm>
            <a:off x="1827675" y="3115202"/>
            <a:ext cx="2020800" cy="444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22" name="Google Shape;122;p22"/>
          <p:cNvSpPr txBox="1">
            <a:spLocks noGrp="1"/>
          </p:cNvSpPr>
          <p:nvPr>
            <p:ph type="subTitle" idx="5"/>
          </p:nvPr>
        </p:nvSpPr>
        <p:spPr>
          <a:xfrm>
            <a:off x="5295525" y="1674896"/>
            <a:ext cx="2020800" cy="7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2"/>
          <p:cNvSpPr txBox="1">
            <a:spLocks noGrp="1"/>
          </p:cNvSpPr>
          <p:nvPr>
            <p:ph type="subTitle" idx="6"/>
          </p:nvPr>
        </p:nvSpPr>
        <p:spPr>
          <a:xfrm>
            <a:off x="5295525" y="1383574"/>
            <a:ext cx="2020800" cy="44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24" name="Google Shape;124;p22"/>
          <p:cNvSpPr txBox="1">
            <a:spLocks noGrp="1"/>
          </p:cNvSpPr>
          <p:nvPr>
            <p:ph type="subTitle" idx="7"/>
          </p:nvPr>
        </p:nvSpPr>
        <p:spPr>
          <a:xfrm>
            <a:off x="5295525" y="3407958"/>
            <a:ext cx="2020800" cy="7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2"/>
          <p:cNvSpPr txBox="1">
            <a:spLocks noGrp="1"/>
          </p:cNvSpPr>
          <p:nvPr>
            <p:ph type="subTitle" idx="8"/>
          </p:nvPr>
        </p:nvSpPr>
        <p:spPr>
          <a:xfrm>
            <a:off x="5295825" y="3115212"/>
            <a:ext cx="2020200" cy="444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cxnSp>
        <p:nvCxnSpPr>
          <p:cNvPr id="126" name="Google Shape;126;p22"/>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
  <p:cSld name="CUSTOM_2_1_1_1">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23"/>
          <p:cNvSpPr txBox="1">
            <a:spLocks noGrp="1"/>
          </p:cNvSpPr>
          <p:nvPr>
            <p:ph type="subTitle" idx="1"/>
          </p:nvPr>
        </p:nvSpPr>
        <p:spPr>
          <a:xfrm>
            <a:off x="1901575" y="1531300"/>
            <a:ext cx="2233200" cy="47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3"/>
          <p:cNvSpPr txBox="1">
            <a:spLocks noGrp="1"/>
          </p:cNvSpPr>
          <p:nvPr>
            <p:ph type="subTitle" idx="2"/>
          </p:nvPr>
        </p:nvSpPr>
        <p:spPr>
          <a:xfrm>
            <a:off x="1901575" y="1334775"/>
            <a:ext cx="2233200" cy="35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31" name="Google Shape;131;p23"/>
          <p:cNvSpPr txBox="1">
            <a:spLocks noGrp="1"/>
          </p:cNvSpPr>
          <p:nvPr>
            <p:ph type="subTitle" idx="3"/>
          </p:nvPr>
        </p:nvSpPr>
        <p:spPr>
          <a:xfrm>
            <a:off x="1901575" y="3711139"/>
            <a:ext cx="2233200" cy="47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3"/>
          <p:cNvSpPr txBox="1">
            <a:spLocks noGrp="1"/>
          </p:cNvSpPr>
          <p:nvPr>
            <p:ph type="subTitle" idx="4"/>
          </p:nvPr>
        </p:nvSpPr>
        <p:spPr>
          <a:xfrm>
            <a:off x="1901575" y="3518676"/>
            <a:ext cx="2233200" cy="347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33" name="Google Shape;133;p23"/>
          <p:cNvSpPr txBox="1">
            <a:spLocks noGrp="1"/>
          </p:cNvSpPr>
          <p:nvPr>
            <p:ph type="subTitle" idx="5"/>
          </p:nvPr>
        </p:nvSpPr>
        <p:spPr>
          <a:xfrm>
            <a:off x="5500025" y="1531300"/>
            <a:ext cx="2233200" cy="47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3"/>
          <p:cNvSpPr txBox="1">
            <a:spLocks noGrp="1"/>
          </p:cNvSpPr>
          <p:nvPr>
            <p:ph type="subTitle" idx="6"/>
          </p:nvPr>
        </p:nvSpPr>
        <p:spPr>
          <a:xfrm>
            <a:off x="5500030" y="1334775"/>
            <a:ext cx="2233200" cy="347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35" name="Google Shape;135;p23"/>
          <p:cNvSpPr txBox="1">
            <a:spLocks noGrp="1"/>
          </p:cNvSpPr>
          <p:nvPr>
            <p:ph type="subTitle" idx="7"/>
          </p:nvPr>
        </p:nvSpPr>
        <p:spPr>
          <a:xfrm>
            <a:off x="5500046" y="2621213"/>
            <a:ext cx="2230200" cy="47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3"/>
          <p:cNvSpPr txBox="1">
            <a:spLocks noGrp="1"/>
          </p:cNvSpPr>
          <p:nvPr>
            <p:ph type="subTitle" idx="8"/>
          </p:nvPr>
        </p:nvSpPr>
        <p:spPr>
          <a:xfrm>
            <a:off x="5500040" y="2426709"/>
            <a:ext cx="2230200" cy="347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37" name="Google Shape;137;p23"/>
          <p:cNvSpPr txBox="1">
            <a:spLocks noGrp="1"/>
          </p:cNvSpPr>
          <p:nvPr>
            <p:ph type="subTitle" idx="9"/>
          </p:nvPr>
        </p:nvSpPr>
        <p:spPr>
          <a:xfrm>
            <a:off x="1901575" y="2621220"/>
            <a:ext cx="2233200" cy="47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3"/>
          <p:cNvSpPr txBox="1">
            <a:spLocks noGrp="1"/>
          </p:cNvSpPr>
          <p:nvPr>
            <p:ph type="subTitle" idx="13"/>
          </p:nvPr>
        </p:nvSpPr>
        <p:spPr>
          <a:xfrm>
            <a:off x="1901575" y="2428226"/>
            <a:ext cx="2233200" cy="347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39" name="Google Shape;139;p23"/>
          <p:cNvSpPr txBox="1">
            <a:spLocks noGrp="1"/>
          </p:cNvSpPr>
          <p:nvPr>
            <p:ph type="subTitle" idx="14"/>
          </p:nvPr>
        </p:nvSpPr>
        <p:spPr>
          <a:xfrm>
            <a:off x="5500046" y="3711126"/>
            <a:ext cx="2230200" cy="47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3"/>
          <p:cNvSpPr txBox="1">
            <a:spLocks noGrp="1"/>
          </p:cNvSpPr>
          <p:nvPr>
            <p:ph type="subTitle" idx="15"/>
          </p:nvPr>
        </p:nvSpPr>
        <p:spPr>
          <a:xfrm>
            <a:off x="5500040" y="3518644"/>
            <a:ext cx="2230200" cy="347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cxnSp>
        <p:nvCxnSpPr>
          <p:cNvPr id="141" name="Google Shape;141;p23"/>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42"/>
        <p:cNvGrpSpPr/>
        <p:nvPr/>
      </p:nvGrpSpPr>
      <p:grpSpPr>
        <a:xfrm>
          <a:off x="0" y="0"/>
          <a:ext cx="0" cy="0"/>
          <a:chOff x="0" y="0"/>
          <a:chExt cx="0" cy="0"/>
        </a:xfrm>
      </p:grpSpPr>
      <p:sp>
        <p:nvSpPr>
          <p:cNvPr id="143" name="Google Shape;143;p24"/>
          <p:cNvSpPr txBox="1">
            <a:spLocks noGrp="1"/>
          </p:cNvSpPr>
          <p:nvPr>
            <p:ph type="title" hasCustomPrompt="1"/>
          </p:nvPr>
        </p:nvSpPr>
        <p:spPr>
          <a:xfrm>
            <a:off x="873875" y="1149900"/>
            <a:ext cx="1544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44" name="Google Shape;144;p24"/>
          <p:cNvSpPr txBox="1">
            <a:spLocks noGrp="1"/>
          </p:cNvSpPr>
          <p:nvPr>
            <p:ph type="subTitle" idx="1"/>
          </p:nvPr>
        </p:nvSpPr>
        <p:spPr>
          <a:xfrm>
            <a:off x="713225" y="3758925"/>
            <a:ext cx="1865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4"/>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24"/>
          <p:cNvSpPr txBox="1">
            <a:spLocks noGrp="1"/>
          </p:cNvSpPr>
          <p:nvPr>
            <p:ph type="subTitle" idx="3"/>
          </p:nvPr>
        </p:nvSpPr>
        <p:spPr>
          <a:xfrm>
            <a:off x="713225" y="3517575"/>
            <a:ext cx="1865400" cy="389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47" name="Google Shape;147;p24"/>
          <p:cNvSpPr txBox="1">
            <a:spLocks noGrp="1"/>
          </p:cNvSpPr>
          <p:nvPr>
            <p:ph type="title" idx="4" hasCustomPrompt="1"/>
          </p:nvPr>
        </p:nvSpPr>
        <p:spPr>
          <a:xfrm>
            <a:off x="2824592" y="1149900"/>
            <a:ext cx="1544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48" name="Google Shape;148;p24"/>
          <p:cNvSpPr txBox="1">
            <a:spLocks noGrp="1"/>
          </p:cNvSpPr>
          <p:nvPr>
            <p:ph type="subTitle" idx="5"/>
          </p:nvPr>
        </p:nvSpPr>
        <p:spPr>
          <a:xfrm>
            <a:off x="2663292" y="3758935"/>
            <a:ext cx="1865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4"/>
          <p:cNvSpPr txBox="1">
            <a:spLocks noGrp="1"/>
          </p:cNvSpPr>
          <p:nvPr>
            <p:ph type="subTitle" idx="6"/>
          </p:nvPr>
        </p:nvSpPr>
        <p:spPr>
          <a:xfrm>
            <a:off x="2663292" y="3517625"/>
            <a:ext cx="1865400" cy="389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50" name="Google Shape;150;p24"/>
          <p:cNvSpPr txBox="1">
            <a:spLocks noGrp="1"/>
          </p:cNvSpPr>
          <p:nvPr>
            <p:ph type="title" idx="7" hasCustomPrompt="1"/>
          </p:nvPr>
        </p:nvSpPr>
        <p:spPr>
          <a:xfrm>
            <a:off x="4775308" y="1149900"/>
            <a:ext cx="1544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51" name="Google Shape;151;p24"/>
          <p:cNvSpPr txBox="1">
            <a:spLocks noGrp="1"/>
          </p:cNvSpPr>
          <p:nvPr>
            <p:ph type="subTitle" idx="8"/>
          </p:nvPr>
        </p:nvSpPr>
        <p:spPr>
          <a:xfrm>
            <a:off x="4612058" y="3758925"/>
            <a:ext cx="1869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4"/>
          <p:cNvSpPr txBox="1">
            <a:spLocks noGrp="1"/>
          </p:cNvSpPr>
          <p:nvPr>
            <p:ph type="subTitle" idx="9"/>
          </p:nvPr>
        </p:nvSpPr>
        <p:spPr>
          <a:xfrm>
            <a:off x="4614008" y="3517625"/>
            <a:ext cx="1865400" cy="389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sp>
        <p:nvSpPr>
          <p:cNvPr id="153" name="Google Shape;153;p24"/>
          <p:cNvSpPr txBox="1">
            <a:spLocks noGrp="1"/>
          </p:cNvSpPr>
          <p:nvPr>
            <p:ph type="title" idx="13" hasCustomPrompt="1"/>
          </p:nvPr>
        </p:nvSpPr>
        <p:spPr>
          <a:xfrm>
            <a:off x="6726025" y="1149900"/>
            <a:ext cx="1544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54" name="Google Shape;154;p24"/>
          <p:cNvSpPr txBox="1">
            <a:spLocks noGrp="1"/>
          </p:cNvSpPr>
          <p:nvPr>
            <p:ph type="subTitle" idx="14"/>
          </p:nvPr>
        </p:nvSpPr>
        <p:spPr>
          <a:xfrm>
            <a:off x="6565375" y="3758935"/>
            <a:ext cx="1865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15"/>
          </p:nvPr>
        </p:nvSpPr>
        <p:spPr>
          <a:xfrm>
            <a:off x="6565375" y="3517575"/>
            <a:ext cx="1865400" cy="389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1pPr>
            <a:lvl2pPr lvl="1"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2pPr>
            <a:lvl3pPr lvl="2"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3pPr>
            <a:lvl4pPr lvl="3"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4pPr>
            <a:lvl5pPr lvl="4"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5pPr>
            <a:lvl6pPr lvl="5"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6pPr>
            <a:lvl7pPr lvl="6"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7pPr>
            <a:lvl8pPr lvl="7"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8pPr>
            <a:lvl9pPr lvl="8" algn="ctr" rtl="0">
              <a:lnSpc>
                <a:spcPct val="100000"/>
              </a:lnSpc>
              <a:spcBef>
                <a:spcPts val="0"/>
              </a:spcBef>
              <a:spcAft>
                <a:spcPts val="0"/>
              </a:spcAft>
              <a:buClr>
                <a:schemeClr val="lt1"/>
              </a:buClr>
              <a:buSzPts val="2000"/>
              <a:buFont typeface="Josefin Sans"/>
              <a:buNone/>
              <a:defRPr sz="2000" b="1">
                <a:solidFill>
                  <a:schemeClr val="lt1"/>
                </a:solidFill>
                <a:latin typeface="Josefin Sans"/>
                <a:ea typeface="Josefin Sans"/>
                <a:cs typeface="Josefin Sans"/>
                <a:sym typeface="Josefin Sans"/>
              </a:defRPr>
            </a:lvl9pPr>
          </a:lstStyle>
          <a:p>
            <a:endParaRPr/>
          </a:p>
        </p:txBody>
      </p:sp>
      <p:cxnSp>
        <p:nvCxnSpPr>
          <p:cNvPr id="156" name="Google Shape;156;p24"/>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713225" y="377600"/>
            <a:ext cx="3858900" cy="889200"/>
          </a:xfrm>
          <a:prstGeom prst="rect">
            <a:avLst/>
          </a:prstGeom>
        </p:spPr>
        <p:txBody>
          <a:bodyPr spcFirstLastPara="1" wrap="square" lIns="91425" tIns="91425" rIns="91425" bIns="91425" anchor="t" anchorCtr="0">
            <a:noAutofit/>
          </a:bodyPr>
          <a:lstStyle>
            <a:lvl1pPr lvl="0" rtl="0">
              <a:spcBef>
                <a:spcPts val="0"/>
              </a:spcBef>
              <a:spcAft>
                <a:spcPts val="0"/>
              </a:spcAft>
              <a:buSzPts val="5300"/>
              <a:buNone/>
              <a:defRPr sz="53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25"/>
          <p:cNvSpPr txBox="1">
            <a:spLocks noGrp="1"/>
          </p:cNvSpPr>
          <p:nvPr>
            <p:ph type="subTitle" idx="1"/>
          </p:nvPr>
        </p:nvSpPr>
        <p:spPr>
          <a:xfrm>
            <a:off x="713225" y="1266800"/>
            <a:ext cx="3858900" cy="12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5"/>
          <p:cNvSpPr txBox="1"/>
          <p:nvPr/>
        </p:nvSpPr>
        <p:spPr>
          <a:xfrm>
            <a:off x="713225" y="3169563"/>
            <a:ext cx="3659700" cy="889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Arimo"/>
                <a:ea typeface="Arimo"/>
                <a:cs typeface="Arimo"/>
                <a:sym typeface="Arimo"/>
              </a:rPr>
              <a:t>CRÉDITOS: Esta plantilla para presentaciones es una creación de </a:t>
            </a:r>
            <a:r>
              <a:rPr lang="en" sz="1200" b="1">
                <a:solidFill>
                  <a:schemeClr val="dk1"/>
                </a:solidFill>
                <a:uFill>
                  <a:noFill/>
                </a:uFill>
                <a:latin typeface="Arimo"/>
                <a:ea typeface="Arimo"/>
                <a:cs typeface="Arimo"/>
                <a:sym typeface="Arim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Arimo"/>
                <a:ea typeface="Arimo"/>
                <a:cs typeface="Arimo"/>
                <a:sym typeface="Arimo"/>
              </a:rPr>
              <a:t>, e incluye iconos de </a:t>
            </a:r>
            <a:r>
              <a:rPr lang="en" sz="1200" b="1">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dk1"/>
                </a:solidFill>
                <a:latin typeface="Arimo"/>
                <a:ea typeface="Arimo"/>
                <a:cs typeface="Arimo"/>
                <a:sym typeface="Arimo"/>
              </a:rPr>
              <a:t>, infografías e imágenes de </a:t>
            </a:r>
            <a:r>
              <a:rPr lang="en" sz="12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b="1">
              <a:solidFill>
                <a:schemeClr val="dk1"/>
              </a:solidFill>
              <a:latin typeface="Arimo"/>
              <a:ea typeface="Arimo"/>
              <a:cs typeface="Arimo"/>
              <a:sym typeface="Arimo"/>
            </a:endParaRPr>
          </a:p>
        </p:txBody>
      </p:sp>
      <p:cxnSp>
        <p:nvCxnSpPr>
          <p:cNvPr id="161" name="Google Shape;161;p25"/>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62"/>
        <p:cNvGrpSpPr/>
        <p:nvPr/>
      </p:nvGrpSpPr>
      <p:grpSpPr>
        <a:xfrm>
          <a:off x="0" y="0"/>
          <a:ext cx="0" cy="0"/>
          <a:chOff x="0" y="0"/>
          <a:chExt cx="0" cy="0"/>
        </a:xfrm>
      </p:grpSpPr>
      <p:cxnSp>
        <p:nvCxnSpPr>
          <p:cNvPr id="163" name="Google Shape;163;p26"/>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pic>
        <p:nvPicPr>
          <p:cNvPr id="164" name="Google Shape;164;p26"/>
          <p:cNvPicPr preferRelativeResize="0"/>
          <p:nvPr/>
        </p:nvPicPr>
        <p:blipFill rotWithShape="1">
          <a:blip r:embed="rId2">
            <a:alphaModFix/>
          </a:blip>
          <a:srcRect l="23008" t="-2005" r="39505" b="52244"/>
          <a:stretch/>
        </p:blipFill>
        <p:spPr>
          <a:xfrm>
            <a:off x="7924800" y="271949"/>
            <a:ext cx="838200" cy="107517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65"/>
        <p:cNvGrpSpPr/>
        <p:nvPr/>
      </p:nvGrpSpPr>
      <p:grpSpPr>
        <a:xfrm>
          <a:off x="0" y="0"/>
          <a:ext cx="0" cy="0"/>
          <a:chOff x="0" y="0"/>
          <a:chExt cx="0" cy="0"/>
        </a:xfrm>
      </p:grpSpPr>
      <p:cxnSp>
        <p:nvCxnSpPr>
          <p:cNvPr id="166" name="Google Shape;166;p27"/>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pic>
        <p:nvPicPr>
          <p:cNvPr id="167" name="Google Shape;167;p27"/>
          <p:cNvPicPr preferRelativeResize="0"/>
          <p:nvPr/>
        </p:nvPicPr>
        <p:blipFill>
          <a:blip r:embed="rId2">
            <a:alphaModFix/>
          </a:blip>
          <a:stretch>
            <a:fillRect/>
          </a:stretch>
        </p:blipFill>
        <p:spPr>
          <a:xfrm>
            <a:off x="7091550" y="2764864"/>
            <a:ext cx="1615024" cy="183041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5D005-7254-B473-4102-B8805BF2387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x-none"/>
          </a:p>
        </p:txBody>
      </p:sp>
      <p:sp>
        <p:nvSpPr>
          <p:cNvPr id="3" name="Subtitle 2">
            <a:extLst>
              <a:ext uri="{FF2B5EF4-FFF2-40B4-BE49-F238E27FC236}">
                <a16:creationId xmlns:a16="http://schemas.microsoft.com/office/drawing/2014/main" xmlns="" id="{8965A014-2F21-D9F4-471E-8C7285CC117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xmlns="" id="{6B767D92-3407-AE03-3D15-2A7105195555}"/>
              </a:ext>
            </a:extLst>
          </p:cNvPr>
          <p:cNvSpPr>
            <a:spLocks noGrp="1"/>
          </p:cNvSpPr>
          <p:nvPr>
            <p:ph type="dt" sz="half" idx="10"/>
          </p:nvPr>
        </p:nvSpPr>
        <p:spPr/>
        <p:txBody>
          <a:bodyPr/>
          <a:lstStyle/>
          <a:p>
            <a:fld id="{AF9BCE8B-35C6-004C-985C-8D197E2D26F8}" type="datetimeFigureOut">
              <a:rPr>
                <a:solidFill>
                  <a:prstClr val="black">
                    <a:tint val="75000"/>
                  </a:prstClr>
                </a:solidFill>
              </a:rPr>
              <a:pPr/>
              <a:t>2/24/2024</a:t>
            </a:fld>
            <a:endParaRPr lang="x-none">
              <a:solidFill>
                <a:prstClr val="black">
                  <a:tint val="75000"/>
                </a:prstClr>
              </a:solidFill>
            </a:endParaRPr>
          </a:p>
        </p:txBody>
      </p:sp>
      <p:sp>
        <p:nvSpPr>
          <p:cNvPr id="5" name="Footer Placeholder 4">
            <a:extLst>
              <a:ext uri="{FF2B5EF4-FFF2-40B4-BE49-F238E27FC236}">
                <a16:creationId xmlns:a16="http://schemas.microsoft.com/office/drawing/2014/main" xmlns="" id="{6F717D11-B7F8-6074-BB42-C0C557703426}"/>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a16="http://schemas.microsoft.com/office/drawing/2014/main" xmlns="" id="{B45F9BB2-5D69-31A4-429B-9B4F74F46EB0}"/>
              </a:ext>
            </a:extLst>
          </p:cNvPr>
          <p:cNvSpPr>
            <a:spLocks noGrp="1"/>
          </p:cNvSpPr>
          <p:nvPr>
            <p:ph type="sldNum" sz="quarter" idx="12"/>
          </p:nvPr>
        </p:nvSpPr>
        <p:spPr/>
        <p:txBody>
          <a:bodyPr/>
          <a:lstStyle/>
          <a:p>
            <a:fld id="{D568718A-26EF-3D43-9BE4-1F9AEDB2562C}"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2497311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75B84-C6A2-1609-830D-8B0333FE3B4B}"/>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550AD92D-7928-79A2-C86C-DBBE451B68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42277BF0-DB9F-1C26-4289-E1257A78D00B}"/>
              </a:ext>
            </a:extLst>
          </p:cNvPr>
          <p:cNvSpPr>
            <a:spLocks noGrp="1"/>
          </p:cNvSpPr>
          <p:nvPr>
            <p:ph type="dt" sz="half" idx="10"/>
          </p:nvPr>
        </p:nvSpPr>
        <p:spPr/>
        <p:txBody>
          <a:bodyPr/>
          <a:lstStyle/>
          <a:p>
            <a:fld id="{AF9BCE8B-35C6-004C-985C-8D197E2D26F8}" type="datetimeFigureOut">
              <a:rPr>
                <a:solidFill>
                  <a:prstClr val="black">
                    <a:tint val="75000"/>
                  </a:prstClr>
                </a:solidFill>
              </a:rPr>
              <a:pPr/>
              <a:t>2/24/2024</a:t>
            </a:fld>
            <a:endParaRPr lang="x-none">
              <a:solidFill>
                <a:prstClr val="black">
                  <a:tint val="75000"/>
                </a:prstClr>
              </a:solidFill>
            </a:endParaRPr>
          </a:p>
        </p:txBody>
      </p:sp>
      <p:sp>
        <p:nvSpPr>
          <p:cNvPr id="5" name="Footer Placeholder 4">
            <a:extLst>
              <a:ext uri="{FF2B5EF4-FFF2-40B4-BE49-F238E27FC236}">
                <a16:creationId xmlns:a16="http://schemas.microsoft.com/office/drawing/2014/main" xmlns="" id="{6EF19BB9-4C79-6906-0D6E-7551966AB886}"/>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a16="http://schemas.microsoft.com/office/drawing/2014/main" xmlns="" id="{DD63DE42-9D0F-1502-51F9-B20DCC0F1700}"/>
              </a:ext>
            </a:extLst>
          </p:cNvPr>
          <p:cNvSpPr>
            <a:spLocks noGrp="1"/>
          </p:cNvSpPr>
          <p:nvPr>
            <p:ph type="sldNum" sz="quarter" idx="12"/>
          </p:nvPr>
        </p:nvSpPr>
        <p:spPr/>
        <p:txBody>
          <a:bodyPr/>
          <a:lstStyle/>
          <a:p>
            <a:fld id="{D568718A-26EF-3D43-9BE4-1F9AEDB2562C}"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396591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D5A5BC-6AA3-6EF3-C263-FF943D3C693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A8480ADB-185D-5DC8-C1FE-99030DC0893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6A11EA2B-39F9-E9C0-00E5-93B7F6F7AFA2}"/>
              </a:ext>
            </a:extLst>
          </p:cNvPr>
          <p:cNvSpPr>
            <a:spLocks noGrp="1"/>
          </p:cNvSpPr>
          <p:nvPr>
            <p:ph type="dt" sz="half" idx="10"/>
          </p:nvPr>
        </p:nvSpPr>
        <p:spPr/>
        <p:txBody>
          <a:bodyPr/>
          <a:lstStyle/>
          <a:p>
            <a:fld id="{AF9BCE8B-35C6-004C-985C-8D197E2D26F8}" type="datetimeFigureOut">
              <a:rPr>
                <a:solidFill>
                  <a:prstClr val="black">
                    <a:tint val="75000"/>
                  </a:prstClr>
                </a:solidFill>
              </a:rPr>
              <a:pPr/>
              <a:t>2/24/2024</a:t>
            </a:fld>
            <a:endParaRPr lang="x-none">
              <a:solidFill>
                <a:prstClr val="black">
                  <a:tint val="75000"/>
                </a:prstClr>
              </a:solidFill>
            </a:endParaRPr>
          </a:p>
        </p:txBody>
      </p:sp>
      <p:sp>
        <p:nvSpPr>
          <p:cNvPr id="5" name="Footer Placeholder 4">
            <a:extLst>
              <a:ext uri="{FF2B5EF4-FFF2-40B4-BE49-F238E27FC236}">
                <a16:creationId xmlns:a16="http://schemas.microsoft.com/office/drawing/2014/main" xmlns="" id="{A62EC414-7B13-F913-7310-15BC9D282336}"/>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a16="http://schemas.microsoft.com/office/drawing/2014/main" xmlns="" id="{14A62A46-0295-0ACF-A7E2-48B16068804C}"/>
              </a:ext>
            </a:extLst>
          </p:cNvPr>
          <p:cNvSpPr>
            <a:spLocks noGrp="1"/>
          </p:cNvSpPr>
          <p:nvPr>
            <p:ph type="sldNum" sz="quarter" idx="12"/>
          </p:nvPr>
        </p:nvSpPr>
        <p:spPr/>
        <p:txBody>
          <a:bodyPr/>
          <a:lstStyle/>
          <a:p>
            <a:fld id="{D568718A-26EF-3D43-9BE4-1F9AEDB2562C}"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293020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13225" y="1017725"/>
            <a:ext cx="77175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cxnSp>
        <p:nvCxnSpPr>
          <p:cNvPr id="20" name="Google Shape;20;p4"/>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7AEFA2-7EE8-5AFA-BF5B-69CEC0BDEEEA}"/>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B05F9CAD-151C-E6BE-0E78-F80DFFB8615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xmlns="" id="{4E1F06BF-9E4E-34E0-9873-F877077834C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xmlns="" id="{2F7B4589-7B09-FDC0-8B02-868C125A96B3}"/>
              </a:ext>
            </a:extLst>
          </p:cNvPr>
          <p:cNvSpPr>
            <a:spLocks noGrp="1"/>
          </p:cNvSpPr>
          <p:nvPr>
            <p:ph type="dt" sz="half" idx="10"/>
          </p:nvPr>
        </p:nvSpPr>
        <p:spPr/>
        <p:txBody>
          <a:bodyPr/>
          <a:lstStyle/>
          <a:p>
            <a:fld id="{AF9BCE8B-35C6-004C-985C-8D197E2D26F8}" type="datetimeFigureOut">
              <a:rPr>
                <a:solidFill>
                  <a:prstClr val="black">
                    <a:tint val="75000"/>
                  </a:prstClr>
                </a:solidFill>
              </a:rPr>
              <a:pPr/>
              <a:t>2/24/2024</a:t>
            </a:fld>
            <a:endParaRPr lang="x-none">
              <a:solidFill>
                <a:prstClr val="black">
                  <a:tint val="75000"/>
                </a:prstClr>
              </a:solidFill>
            </a:endParaRPr>
          </a:p>
        </p:txBody>
      </p:sp>
      <p:sp>
        <p:nvSpPr>
          <p:cNvPr id="6" name="Footer Placeholder 5">
            <a:extLst>
              <a:ext uri="{FF2B5EF4-FFF2-40B4-BE49-F238E27FC236}">
                <a16:creationId xmlns:a16="http://schemas.microsoft.com/office/drawing/2014/main" xmlns="" id="{1FBEA0CF-3BBA-B902-162D-FCD8CA64BD86}"/>
              </a:ext>
            </a:extLst>
          </p:cNvPr>
          <p:cNvSpPr>
            <a:spLocks noGrp="1"/>
          </p:cNvSpPr>
          <p:nvPr>
            <p:ph type="ftr" sz="quarter" idx="11"/>
          </p:nvPr>
        </p:nvSpPr>
        <p:spPr/>
        <p:txBody>
          <a:bodyPr/>
          <a:lstStyle/>
          <a:p>
            <a:endParaRPr lang="x-none">
              <a:solidFill>
                <a:prstClr val="black">
                  <a:tint val="75000"/>
                </a:prstClr>
              </a:solidFill>
            </a:endParaRPr>
          </a:p>
        </p:txBody>
      </p:sp>
      <p:sp>
        <p:nvSpPr>
          <p:cNvPr id="7" name="Slide Number Placeholder 6">
            <a:extLst>
              <a:ext uri="{FF2B5EF4-FFF2-40B4-BE49-F238E27FC236}">
                <a16:creationId xmlns:a16="http://schemas.microsoft.com/office/drawing/2014/main" xmlns="" id="{9539EBF6-D098-A3AC-6CEE-EDA09F858807}"/>
              </a:ext>
            </a:extLst>
          </p:cNvPr>
          <p:cNvSpPr>
            <a:spLocks noGrp="1"/>
          </p:cNvSpPr>
          <p:nvPr>
            <p:ph type="sldNum" sz="quarter" idx="12"/>
          </p:nvPr>
        </p:nvSpPr>
        <p:spPr/>
        <p:txBody>
          <a:bodyPr/>
          <a:lstStyle/>
          <a:p>
            <a:fld id="{D568718A-26EF-3D43-9BE4-1F9AEDB2562C}"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8542054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369B2A-5667-07B6-82E4-A0FA4FFFFE60}"/>
              </a:ext>
            </a:extLst>
          </p:cNvPr>
          <p:cNvSpPr>
            <a:spLocks noGrp="1"/>
          </p:cNvSpPr>
          <p:nvPr>
            <p:ph type="title"/>
          </p:nvPr>
        </p:nvSpPr>
        <p:spPr>
          <a:xfrm>
            <a:off x="629841" y="273844"/>
            <a:ext cx="7886700" cy="994172"/>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B4555848-EE73-B4A2-7B14-17DFE017511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FBA249B-3D38-2F4C-DC94-ECE40C62185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xmlns="" id="{B201ED00-DCBC-7316-A534-AC944BD1DB0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0AEC584-BA90-2089-9EA2-4BD3C8938BF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xmlns="" id="{71A7F962-1471-291D-8DDC-30F30DE40F65}"/>
              </a:ext>
            </a:extLst>
          </p:cNvPr>
          <p:cNvSpPr>
            <a:spLocks noGrp="1"/>
          </p:cNvSpPr>
          <p:nvPr>
            <p:ph type="dt" sz="half" idx="10"/>
          </p:nvPr>
        </p:nvSpPr>
        <p:spPr/>
        <p:txBody>
          <a:bodyPr/>
          <a:lstStyle/>
          <a:p>
            <a:fld id="{AF9BCE8B-35C6-004C-985C-8D197E2D26F8}" type="datetimeFigureOut">
              <a:rPr>
                <a:solidFill>
                  <a:prstClr val="black">
                    <a:tint val="75000"/>
                  </a:prstClr>
                </a:solidFill>
              </a:rPr>
              <a:pPr/>
              <a:t>2/24/2024</a:t>
            </a:fld>
            <a:endParaRPr lang="x-none">
              <a:solidFill>
                <a:prstClr val="black">
                  <a:tint val="75000"/>
                </a:prstClr>
              </a:solidFill>
            </a:endParaRPr>
          </a:p>
        </p:txBody>
      </p:sp>
      <p:sp>
        <p:nvSpPr>
          <p:cNvPr id="8" name="Footer Placeholder 7">
            <a:extLst>
              <a:ext uri="{FF2B5EF4-FFF2-40B4-BE49-F238E27FC236}">
                <a16:creationId xmlns:a16="http://schemas.microsoft.com/office/drawing/2014/main" xmlns="" id="{B2BD79CD-1AF3-B4C7-3453-90715A376C2D}"/>
              </a:ext>
            </a:extLst>
          </p:cNvPr>
          <p:cNvSpPr>
            <a:spLocks noGrp="1"/>
          </p:cNvSpPr>
          <p:nvPr>
            <p:ph type="ftr" sz="quarter" idx="11"/>
          </p:nvPr>
        </p:nvSpPr>
        <p:spPr/>
        <p:txBody>
          <a:bodyPr/>
          <a:lstStyle/>
          <a:p>
            <a:endParaRPr lang="x-none">
              <a:solidFill>
                <a:prstClr val="black">
                  <a:tint val="75000"/>
                </a:prstClr>
              </a:solidFill>
            </a:endParaRPr>
          </a:p>
        </p:txBody>
      </p:sp>
      <p:sp>
        <p:nvSpPr>
          <p:cNvPr id="9" name="Slide Number Placeholder 8">
            <a:extLst>
              <a:ext uri="{FF2B5EF4-FFF2-40B4-BE49-F238E27FC236}">
                <a16:creationId xmlns:a16="http://schemas.microsoft.com/office/drawing/2014/main" xmlns="" id="{E85E9186-D91B-C802-07CB-E8D1086ADBBF}"/>
              </a:ext>
            </a:extLst>
          </p:cNvPr>
          <p:cNvSpPr>
            <a:spLocks noGrp="1"/>
          </p:cNvSpPr>
          <p:nvPr>
            <p:ph type="sldNum" sz="quarter" idx="12"/>
          </p:nvPr>
        </p:nvSpPr>
        <p:spPr/>
        <p:txBody>
          <a:bodyPr/>
          <a:lstStyle/>
          <a:p>
            <a:fld id="{D568718A-26EF-3D43-9BE4-1F9AEDB2562C}"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30529531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CD284-4A45-0F0B-64A4-9DE6556F35AA}"/>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xmlns="" id="{2E42327C-05B1-6625-BD04-97BEDBC29165}"/>
              </a:ext>
            </a:extLst>
          </p:cNvPr>
          <p:cNvSpPr>
            <a:spLocks noGrp="1"/>
          </p:cNvSpPr>
          <p:nvPr>
            <p:ph type="dt" sz="half" idx="10"/>
          </p:nvPr>
        </p:nvSpPr>
        <p:spPr/>
        <p:txBody>
          <a:bodyPr/>
          <a:lstStyle/>
          <a:p>
            <a:fld id="{AF9BCE8B-35C6-004C-985C-8D197E2D26F8}" type="datetimeFigureOut">
              <a:rPr>
                <a:solidFill>
                  <a:prstClr val="black">
                    <a:tint val="75000"/>
                  </a:prstClr>
                </a:solidFill>
              </a:rPr>
              <a:pPr/>
              <a:t>2/24/2024</a:t>
            </a:fld>
            <a:endParaRPr lang="x-none">
              <a:solidFill>
                <a:prstClr val="black">
                  <a:tint val="75000"/>
                </a:prstClr>
              </a:solidFill>
            </a:endParaRPr>
          </a:p>
        </p:txBody>
      </p:sp>
      <p:sp>
        <p:nvSpPr>
          <p:cNvPr id="4" name="Footer Placeholder 3">
            <a:extLst>
              <a:ext uri="{FF2B5EF4-FFF2-40B4-BE49-F238E27FC236}">
                <a16:creationId xmlns:a16="http://schemas.microsoft.com/office/drawing/2014/main" xmlns="" id="{6FFF5861-0A89-6CE7-33FB-3549E4B43D59}"/>
              </a:ext>
            </a:extLst>
          </p:cNvPr>
          <p:cNvSpPr>
            <a:spLocks noGrp="1"/>
          </p:cNvSpPr>
          <p:nvPr>
            <p:ph type="ftr" sz="quarter" idx="11"/>
          </p:nvPr>
        </p:nvSpPr>
        <p:spPr/>
        <p:txBody>
          <a:bodyPr/>
          <a:lstStyle/>
          <a:p>
            <a:endParaRPr lang="x-none">
              <a:solidFill>
                <a:prstClr val="black">
                  <a:tint val="75000"/>
                </a:prstClr>
              </a:solidFill>
            </a:endParaRPr>
          </a:p>
        </p:txBody>
      </p:sp>
      <p:sp>
        <p:nvSpPr>
          <p:cNvPr id="5" name="Slide Number Placeholder 4">
            <a:extLst>
              <a:ext uri="{FF2B5EF4-FFF2-40B4-BE49-F238E27FC236}">
                <a16:creationId xmlns:a16="http://schemas.microsoft.com/office/drawing/2014/main" xmlns="" id="{8ADA4B94-EB41-1E0E-DDF2-A3FE076E6A8E}"/>
              </a:ext>
            </a:extLst>
          </p:cNvPr>
          <p:cNvSpPr>
            <a:spLocks noGrp="1"/>
          </p:cNvSpPr>
          <p:nvPr>
            <p:ph type="sldNum" sz="quarter" idx="12"/>
          </p:nvPr>
        </p:nvSpPr>
        <p:spPr/>
        <p:txBody>
          <a:bodyPr/>
          <a:lstStyle/>
          <a:p>
            <a:fld id="{D568718A-26EF-3D43-9BE4-1F9AEDB2562C}"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2374970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FCC25FC-018D-3CD8-32E3-ADB5C078A753}"/>
              </a:ext>
            </a:extLst>
          </p:cNvPr>
          <p:cNvSpPr>
            <a:spLocks noGrp="1"/>
          </p:cNvSpPr>
          <p:nvPr>
            <p:ph type="dt" sz="half" idx="10"/>
          </p:nvPr>
        </p:nvSpPr>
        <p:spPr/>
        <p:txBody>
          <a:bodyPr/>
          <a:lstStyle/>
          <a:p>
            <a:fld id="{AF9BCE8B-35C6-004C-985C-8D197E2D26F8}" type="datetimeFigureOut">
              <a:rPr>
                <a:solidFill>
                  <a:prstClr val="black">
                    <a:tint val="75000"/>
                  </a:prstClr>
                </a:solidFill>
              </a:rPr>
              <a:pPr/>
              <a:t>2/24/2024</a:t>
            </a:fld>
            <a:endParaRPr lang="x-none">
              <a:solidFill>
                <a:prstClr val="black">
                  <a:tint val="75000"/>
                </a:prstClr>
              </a:solidFill>
            </a:endParaRPr>
          </a:p>
        </p:txBody>
      </p:sp>
      <p:sp>
        <p:nvSpPr>
          <p:cNvPr id="3" name="Footer Placeholder 2">
            <a:extLst>
              <a:ext uri="{FF2B5EF4-FFF2-40B4-BE49-F238E27FC236}">
                <a16:creationId xmlns:a16="http://schemas.microsoft.com/office/drawing/2014/main" xmlns="" id="{304ACBD6-9AEF-E637-84C9-7CD00798F8C5}"/>
              </a:ext>
            </a:extLst>
          </p:cNvPr>
          <p:cNvSpPr>
            <a:spLocks noGrp="1"/>
          </p:cNvSpPr>
          <p:nvPr>
            <p:ph type="ftr" sz="quarter" idx="11"/>
          </p:nvPr>
        </p:nvSpPr>
        <p:spPr/>
        <p:txBody>
          <a:bodyPr/>
          <a:lstStyle/>
          <a:p>
            <a:endParaRPr lang="x-none">
              <a:solidFill>
                <a:prstClr val="black">
                  <a:tint val="75000"/>
                </a:prstClr>
              </a:solidFill>
            </a:endParaRPr>
          </a:p>
        </p:txBody>
      </p:sp>
      <p:sp>
        <p:nvSpPr>
          <p:cNvPr id="4" name="Slide Number Placeholder 3">
            <a:extLst>
              <a:ext uri="{FF2B5EF4-FFF2-40B4-BE49-F238E27FC236}">
                <a16:creationId xmlns:a16="http://schemas.microsoft.com/office/drawing/2014/main" xmlns="" id="{B1C6B8A2-374A-C6C7-5F8E-1BCB93066F63}"/>
              </a:ext>
            </a:extLst>
          </p:cNvPr>
          <p:cNvSpPr>
            <a:spLocks noGrp="1"/>
          </p:cNvSpPr>
          <p:nvPr>
            <p:ph type="sldNum" sz="quarter" idx="12"/>
          </p:nvPr>
        </p:nvSpPr>
        <p:spPr/>
        <p:txBody>
          <a:bodyPr/>
          <a:lstStyle/>
          <a:p>
            <a:fld id="{D568718A-26EF-3D43-9BE4-1F9AEDB2562C}"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974670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04061E-2D16-F641-A083-CEBD67D0B5F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266C459C-FFB1-BAE0-4839-C6631771426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xmlns="" id="{8F6320BF-C9A4-5177-0D8B-1FD7B0DB6A4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xmlns="" id="{E9045DC4-1377-B61F-7CA2-6FF871847BAA}"/>
              </a:ext>
            </a:extLst>
          </p:cNvPr>
          <p:cNvSpPr>
            <a:spLocks noGrp="1"/>
          </p:cNvSpPr>
          <p:nvPr>
            <p:ph type="dt" sz="half" idx="10"/>
          </p:nvPr>
        </p:nvSpPr>
        <p:spPr/>
        <p:txBody>
          <a:bodyPr/>
          <a:lstStyle/>
          <a:p>
            <a:fld id="{AF9BCE8B-35C6-004C-985C-8D197E2D26F8}" type="datetimeFigureOut">
              <a:rPr>
                <a:solidFill>
                  <a:prstClr val="black">
                    <a:tint val="75000"/>
                  </a:prstClr>
                </a:solidFill>
              </a:rPr>
              <a:pPr/>
              <a:t>2/24/2024</a:t>
            </a:fld>
            <a:endParaRPr lang="x-none">
              <a:solidFill>
                <a:prstClr val="black">
                  <a:tint val="75000"/>
                </a:prstClr>
              </a:solidFill>
            </a:endParaRPr>
          </a:p>
        </p:txBody>
      </p:sp>
      <p:sp>
        <p:nvSpPr>
          <p:cNvPr id="6" name="Footer Placeholder 5">
            <a:extLst>
              <a:ext uri="{FF2B5EF4-FFF2-40B4-BE49-F238E27FC236}">
                <a16:creationId xmlns:a16="http://schemas.microsoft.com/office/drawing/2014/main" xmlns="" id="{B93FFDCC-4AAE-83E5-CEDE-14CB39EA9B32}"/>
              </a:ext>
            </a:extLst>
          </p:cNvPr>
          <p:cNvSpPr>
            <a:spLocks noGrp="1"/>
          </p:cNvSpPr>
          <p:nvPr>
            <p:ph type="ftr" sz="quarter" idx="11"/>
          </p:nvPr>
        </p:nvSpPr>
        <p:spPr/>
        <p:txBody>
          <a:bodyPr/>
          <a:lstStyle/>
          <a:p>
            <a:endParaRPr lang="x-none">
              <a:solidFill>
                <a:prstClr val="black">
                  <a:tint val="75000"/>
                </a:prstClr>
              </a:solidFill>
            </a:endParaRPr>
          </a:p>
        </p:txBody>
      </p:sp>
      <p:sp>
        <p:nvSpPr>
          <p:cNvPr id="7" name="Slide Number Placeholder 6">
            <a:extLst>
              <a:ext uri="{FF2B5EF4-FFF2-40B4-BE49-F238E27FC236}">
                <a16:creationId xmlns:a16="http://schemas.microsoft.com/office/drawing/2014/main" xmlns="" id="{06CC8AD3-85CA-E736-9338-0EEEE101AAE6}"/>
              </a:ext>
            </a:extLst>
          </p:cNvPr>
          <p:cNvSpPr>
            <a:spLocks noGrp="1"/>
          </p:cNvSpPr>
          <p:nvPr>
            <p:ph type="sldNum" sz="quarter" idx="12"/>
          </p:nvPr>
        </p:nvSpPr>
        <p:spPr/>
        <p:txBody>
          <a:bodyPr/>
          <a:lstStyle/>
          <a:p>
            <a:fld id="{D568718A-26EF-3D43-9BE4-1F9AEDB2562C}"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7964816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E1730C-756C-9B9B-06A2-7B27D67971B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xmlns="" id="{7BB7E0E8-F35E-B83C-A286-7BE62306A36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x-none"/>
          </a:p>
        </p:txBody>
      </p:sp>
      <p:sp>
        <p:nvSpPr>
          <p:cNvPr id="4" name="Text Placeholder 3">
            <a:extLst>
              <a:ext uri="{FF2B5EF4-FFF2-40B4-BE49-F238E27FC236}">
                <a16:creationId xmlns:a16="http://schemas.microsoft.com/office/drawing/2014/main" xmlns="" id="{A5C3E8FD-0E00-0670-D355-F15B6C2E30F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xmlns="" id="{5330DC3A-D84E-3454-6773-821A3DE7CFBF}"/>
              </a:ext>
            </a:extLst>
          </p:cNvPr>
          <p:cNvSpPr>
            <a:spLocks noGrp="1"/>
          </p:cNvSpPr>
          <p:nvPr>
            <p:ph type="dt" sz="half" idx="10"/>
          </p:nvPr>
        </p:nvSpPr>
        <p:spPr/>
        <p:txBody>
          <a:bodyPr/>
          <a:lstStyle/>
          <a:p>
            <a:fld id="{AF9BCE8B-35C6-004C-985C-8D197E2D26F8}" type="datetimeFigureOut">
              <a:rPr>
                <a:solidFill>
                  <a:prstClr val="black">
                    <a:tint val="75000"/>
                  </a:prstClr>
                </a:solidFill>
              </a:rPr>
              <a:pPr/>
              <a:t>2/24/2024</a:t>
            </a:fld>
            <a:endParaRPr lang="x-none">
              <a:solidFill>
                <a:prstClr val="black">
                  <a:tint val="75000"/>
                </a:prstClr>
              </a:solidFill>
            </a:endParaRPr>
          </a:p>
        </p:txBody>
      </p:sp>
      <p:sp>
        <p:nvSpPr>
          <p:cNvPr id="6" name="Footer Placeholder 5">
            <a:extLst>
              <a:ext uri="{FF2B5EF4-FFF2-40B4-BE49-F238E27FC236}">
                <a16:creationId xmlns:a16="http://schemas.microsoft.com/office/drawing/2014/main" xmlns="" id="{D2888055-60E8-E38C-77AD-ACDECD8E0BE3}"/>
              </a:ext>
            </a:extLst>
          </p:cNvPr>
          <p:cNvSpPr>
            <a:spLocks noGrp="1"/>
          </p:cNvSpPr>
          <p:nvPr>
            <p:ph type="ftr" sz="quarter" idx="11"/>
          </p:nvPr>
        </p:nvSpPr>
        <p:spPr/>
        <p:txBody>
          <a:bodyPr/>
          <a:lstStyle/>
          <a:p>
            <a:endParaRPr lang="x-none">
              <a:solidFill>
                <a:prstClr val="black">
                  <a:tint val="75000"/>
                </a:prstClr>
              </a:solidFill>
            </a:endParaRPr>
          </a:p>
        </p:txBody>
      </p:sp>
      <p:sp>
        <p:nvSpPr>
          <p:cNvPr id="7" name="Slide Number Placeholder 6">
            <a:extLst>
              <a:ext uri="{FF2B5EF4-FFF2-40B4-BE49-F238E27FC236}">
                <a16:creationId xmlns:a16="http://schemas.microsoft.com/office/drawing/2014/main" xmlns="" id="{BE34EF86-600C-B3A7-1BFF-179CFED703D7}"/>
              </a:ext>
            </a:extLst>
          </p:cNvPr>
          <p:cNvSpPr>
            <a:spLocks noGrp="1"/>
          </p:cNvSpPr>
          <p:nvPr>
            <p:ph type="sldNum" sz="quarter" idx="12"/>
          </p:nvPr>
        </p:nvSpPr>
        <p:spPr/>
        <p:txBody>
          <a:bodyPr/>
          <a:lstStyle/>
          <a:p>
            <a:fld id="{D568718A-26EF-3D43-9BE4-1F9AEDB2562C}"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1556535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442C63-7801-C84B-4DAC-574CBBF41493}"/>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xmlns="" id="{08F66E48-6976-44DD-D5CD-5DB1D0183A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AFEEAAB6-93D8-D48D-9CB6-62DB99FC9ACB}"/>
              </a:ext>
            </a:extLst>
          </p:cNvPr>
          <p:cNvSpPr>
            <a:spLocks noGrp="1"/>
          </p:cNvSpPr>
          <p:nvPr>
            <p:ph type="dt" sz="half" idx="10"/>
          </p:nvPr>
        </p:nvSpPr>
        <p:spPr/>
        <p:txBody>
          <a:bodyPr/>
          <a:lstStyle/>
          <a:p>
            <a:fld id="{AF9BCE8B-35C6-004C-985C-8D197E2D26F8}" type="datetimeFigureOut">
              <a:rPr>
                <a:solidFill>
                  <a:prstClr val="black">
                    <a:tint val="75000"/>
                  </a:prstClr>
                </a:solidFill>
              </a:rPr>
              <a:pPr/>
              <a:t>2/24/2024</a:t>
            </a:fld>
            <a:endParaRPr lang="x-none">
              <a:solidFill>
                <a:prstClr val="black">
                  <a:tint val="75000"/>
                </a:prstClr>
              </a:solidFill>
            </a:endParaRPr>
          </a:p>
        </p:txBody>
      </p:sp>
      <p:sp>
        <p:nvSpPr>
          <p:cNvPr id="5" name="Footer Placeholder 4">
            <a:extLst>
              <a:ext uri="{FF2B5EF4-FFF2-40B4-BE49-F238E27FC236}">
                <a16:creationId xmlns:a16="http://schemas.microsoft.com/office/drawing/2014/main" xmlns="" id="{3ED48A41-47BF-938F-DA08-926B258D311F}"/>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a16="http://schemas.microsoft.com/office/drawing/2014/main" xmlns="" id="{53482046-59C6-5392-6039-5140FFB4D636}"/>
              </a:ext>
            </a:extLst>
          </p:cNvPr>
          <p:cNvSpPr>
            <a:spLocks noGrp="1"/>
          </p:cNvSpPr>
          <p:nvPr>
            <p:ph type="sldNum" sz="quarter" idx="12"/>
          </p:nvPr>
        </p:nvSpPr>
        <p:spPr/>
        <p:txBody>
          <a:bodyPr/>
          <a:lstStyle/>
          <a:p>
            <a:fld id="{D568718A-26EF-3D43-9BE4-1F9AEDB2562C}"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35454085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74F87C5-6266-D321-2204-B79085F4A215}"/>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xmlns="" id="{7CFC79F0-8E59-CFC0-00F4-7208CC1CFBD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D09F8738-A642-1AB5-90C6-7E46DC79A7BC}"/>
              </a:ext>
            </a:extLst>
          </p:cNvPr>
          <p:cNvSpPr>
            <a:spLocks noGrp="1"/>
          </p:cNvSpPr>
          <p:nvPr>
            <p:ph type="dt" sz="half" idx="10"/>
          </p:nvPr>
        </p:nvSpPr>
        <p:spPr/>
        <p:txBody>
          <a:bodyPr/>
          <a:lstStyle/>
          <a:p>
            <a:fld id="{AF9BCE8B-35C6-004C-985C-8D197E2D26F8}" type="datetimeFigureOut">
              <a:rPr>
                <a:solidFill>
                  <a:prstClr val="black">
                    <a:tint val="75000"/>
                  </a:prstClr>
                </a:solidFill>
              </a:rPr>
              <a:pPr/>
              <a:t>2/24/2024</a:t>
            </a:fld>
            <a:endParaRPr lang="x-none">
              <a:solidFill>
                <a:prstClr val="black">
                  <a:tint val="75000"/>
                </a:prstClr>
              </a:solidFill>
            </a:endParaRPr>
          </a:p>
        </p:txBody>
      </p:sp>
      <p:sp>
        <p:nvSpPr>
          <p:cNvPr id="5" name="Footer Placeholder 4">
            <a:extLst>
              <a:ext uri="{FF2B5EF4-FFF2-40B4-BE49-F238E27FC236}">
                <a16:creationId xmlns:a16="http://schemas.microsoft.com/office/drawing/2014/main" xmlns="" id="{1569C81D-5B04-4468-78EB-9634AE4D55B9}"/>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a16="http://schemas.microsoft.com/office/drawing/2014/main" xmlns="" id="{659C4698-D0F4-1A86-8C90-EFAFFC28FE7A}"/>
              </a:ext>
            </a:extLst>
          </p:cNvPr>
          <p:cNvSpPr>
            <a:spLocks noGrp="1"/>
          </p:cNvSpPr>
          <p:nvPr>
            <p:ph type="sldNum" sz="quarter" idx="12"/>
          </p:nvPr>
        </p:nvSpPr>
        <p:spPr/>
        <p:txBody>
          <a:bodyPr/>
          <a:lstStyle/>
          <a:p>
            <a:fld id="{D568718A-26EF-3D43-9BE4-1F9AEDB2562C}"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3067559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713213" y="1952350"/>
            <a:ext cx="3084900" cy="217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4" name="Google Shape;24;p5"/>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
        <p:nvSpPr>
          <p:cNvPr id="25" name="Google Shape;25;p5"/>
          <p:cNvSpPr txBox="1">
            <a:spLocks noGrp="1"/>
          </p:cNvSpPr>
          <p:nvPr>
            <p:ph type="subTitle" idx="2"/>
          </p:nvPr>
        </p:nvSpPr>
        <p:spPr>
          <a:xfrm>
            <a:off x="713213" y="1627450"/>
            <a:ext cx="3084900" cy="363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600"/>
              <a:buFont typeface="Josefin Sans"/>
              <a:buNone/>
              <a:defRPr sz="2000" b="1">
                <a:solidFill>
                  <a:schemeClr val="lt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9pPr>
          </a:lstStyle>
          <a:p>
            <a:endParaRPr/>
          </a:p>
        </p:txBody>
      </p:sp>
      <p:sp>
        <p:nvSpPr>
          <p:cNvPr id="26" name="Google Shape;26;p5"/>
          <p:cNvSpPr txBox="1">
            <a:spLocks noGrp="1"/>
          </p:cNvSpPr>
          <p:nvPr>
            <p:ph type="body" idx="3"/>
          </p:nvPr>
        </p:nvSpPr>
        <p:spPr>
          <a:xfrm>
            <a:off x="4573638" y="1952350"/>
            <a:ext cx="3081600" cy="217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 name="Google Shape;27;p5"/>
          <p:cNvSpPr txBox="1">
            <a:spLocks noGrp="1"/>
          </p:cNvSpPr>
          <p:nvPr>
            <p:ph type="subTitle" idx="4"/>
          </p:nvPr>
        </p:nvSpPr>
        <p:spPr>
          <a:xfrm>
            <a:off x="4573638" y="1627450"/>
            <a:ext cx="3081600" cy="363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600"/>
              <a:buFont typeface="Josefin Sans"/>
              <a:buNone/>
              <a:defRPr sz="2000" b="1">
                <a:solidFill>
                  <a:schemeClr val="lt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b="1">
                <a:solidFill>
                  <a:schemeClr val="dk1"/>
                </a:solidFill>
                <a:latin typeface="Josefin Sans"/>
                <a:ea typeface="Josefin Sans"/>
                <a:cs typeface="Josefin Sans"/>
                <a:sym typeface="Josefin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30" name="Google Shape;30;p6"/>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713225" y="1175075"/>
            <a:ext cx="4524900" cy="1104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cxnSp>
        <p:nvCxnSpPr>
          <p:cNvPr id="33" name="Google Shape;33;p7"/>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
        <p:nvSpPr>
          <p:cNvPr id="34" name="Google Shape;34;p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713225" y="914400"/>
            <a:ext cx="6306000" cy="2494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37" name="Google Shape;37;p8"/>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859962" y="2321713"/>
            <a:ext cx="3858900" cy="1906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40" name="Google Shape;40;p9"/>
          <p:cNvCxnSpPr/>
          <p:nvPr/>
        </p:nvCxnSpPr>
        <p:spPr>
          <a:xfrm>
            <a:off x="0" y="4599425"/>
            <a:ext cx="9169500" cy="0"/>
          </a:xfrm>
          <a:prstGeom prst="straightConnector1">
            <a:avLst/>
          </a:prstGeom>
          <a:noFill/>
          <a:ln w="9525" cap="flat" cmpd="sng">
            <a:solidFill>
              <a:schemeClr val="dk1"/>
            </a:solidFill>
            <a:prstDash val="solid"/>
            <a:round/>
            <a:headEnd type="none" w="med" len="med"/>
            <a:tailEnd type="none" w="med" len="med"/>
          </a:ln>
        </p:spPr>
      </p:cxnSp>
      <p:sp>
        <p:nvSpPr>
          <p:cNvPr id="41" name="Google Shape;41;p9"/>
          <p:cNvSpPr txBox="1">
            <a:spLocks noGrp="1"/>
          </p:cNvSpPr>
          <p:nvPr>
            <p:ph type="title"/>
          </p:nvPr>
        </p:nvSpPr>
        <p:spPr>
          <a:xfrm>
            <a:off x="859962" y="610788"/>
            <a:ext cx="3316800" cy="1607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6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713225" y="3933875"/>
            <a:ext cx="7717500" cy="665400"/>
          </a:xfrm>
          <a:prstGeom prst="rect">
            <a:avLst/>
          </a:prstGeom>
          <a:solidFill>
            <a:schemeClr val="lt2"/>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3000" b="1">
                <a:solidFill>
                  <a:schemeClr val="lt1"/>
                </a:solidFill>
                <a:latin typeface="Alata"/>
                <a:ea typeface="Alata"/>
                <a:cs typeface="Alata"/>
                <a:sym typeface="Alata"/>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EEED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9Slide.vn - 2019">
            <a:extLst>
              <a:ext uri="{FF2B5EF4-FFF2-40B4-BE49-F238E27FC236}">
                <a16:creationId xmlns:a16="http://schemas.microsoft.com/office/drawing/2014/main" xmlns="" id="{10B10526-D1A5-479F-85F6-6E9E60350F61}"/>
              </a:ext>
            </a:extLst>
          </p:cNvPr>
          <p:cNvSpPr txBox="1"/>
          <p:nvPr userDrawn="1"/>
        </p:nvSpPr>
        <p:spPr>
          <a:xfrm>
            <a:off x="0" y="-1203499"/>
            <a:ext cx="9144000" cy="346249"/>
          </a:xfrm>
          <a:prstGeom prst="rect">
            <a:avLst/>
          </a:prstGeom>
          <a:noFill/>
        </p:spPr>
        <p:txBody>
          <a:bodyPr vert="horz" lIns="68580" tIns="34290" rIns="68580" bIns="34290" rtlCol="0">
            <a:spAutoFit/>
          </a:bodyPr>
          <a:lstStyle/>
          <a:p>
            <a:pPr algn="ctr" defTabSz="685800">
              <a:buClrTx/>
              <a:buFontTx/>
              <a:buNone/>
            </a:pPr>
            <a:r>
              <a:rPr lang="en-US" sz="1800" kern="1200">
                <a:solidFill>
                  <a:srgbClr val="CFCFCF"/>
                </a:solidFill>
                <a:latin typeface="Calibri"/>
                <a:ea typeface="+mn-ea"/>
                <a:cs typeface="+mn-cs"/>
              </a:rPr>
              <a:t>www.9slide.vn</a:t>
            </a:r>
          </a:p>
        </p:txBody>
      </p:sp>
      <p:sp>
        <p:nvSpPr>
          <p:cNvPr id="2" name="Title Placeholder 1">
            <a:extLst>
              <a:ext uri="{FF2B5EF4-FFF2-40B4-BE49-F238E27FC236}">
                <a16:creationId xmlns:a16="http://schemas.microsoft.com/office/drawing/2014/main" xmlns="" id="{003419C7-3700-80C6-12B5-BF078E96AC3A}"/>
              </a:ext>
            </a:extLst>
          </p:cNvPr>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F87AB7FB-AE1C-4BDD-7A6D-7AA0BA1FC662}"/>
              </a:ext>
            </a:extLst>
          </p:cNvPr>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C1EFB79C-6BB3-35EE-9DA1-50694C33153A}"/>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defTabSz="685800">
              <a:buClrTx/>
              <a:buFontTx/>
              <a:buNone/>
            </a:pPr>
            <a:fld id="{AF9BCE8B-35C6-004C-985C-8D197E2D26F8}" type="datetimeFigureOut">
              <a:rPr kern="1200">
                <a:solidFill>
                  <a:prstClr val="black">
                    <a:tint val="75000"/>
                  </a:prstClr>
                </a:solidFill>
                <a:latin typeface="Calibri"/>
                <a:ea typeface="+mn-ea"/>
                <a:cs typeface="+mn-cs"/>
              </a:rPr>
              <a:pPr defTabSz="685800">
                <a:buClrTx/>
                <a:buFontTx/>
                <a:buNone/>
              </a:pPr>
              <a:t>2/24/2024</a:t>
            </a:fld>
            <a:endParaRPr lang="x-none" kern="1200">
              <a:solidFill>
                <a:prstClr val="black">
                  <a:tint val="75000"/>
                </a:prstClr>
              </a:solidFill>
              <a:latin typeface="Calibri"/>
              <a:ea typeface="+mn-ea"/>
              <a:cs typeface="+mn-cs"/>
            </a:endParaRPr>
          </a:p>
        </p:txBody>
      </p:sp>
      <p:sp>
        <p:nvSpPr>
          <p:cNvPr id="5" name="Footer Placeholder 4">
            <a:extLst>
              <a:ext uri="{FF2B5EF4-FFF2-40B4-BE49-F238E27FC236}">
                <a16:creationId xmlns:a16="http://schemas.microsoft.com/office/drawing/2014/main" xmlns="" id="{5787CE8D-0FFD-7F51-0FE3-AF3D62045511}"/>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defTabSz="685800">
              <a:buClrTx/>
              <a:buFontTx/>
              <a:buNone/>
            </a:pPr>
            <a:endParaRPr lang="x-none" kern="1200">
              <a:solidFill>
                <a:prstClr val="black">
                  <a:tint val="75000"/>
                </a:prstClr>
              </a:solidFill>
              <a:latin typeface="Calibri"/>
              <a:ea typeface="+mn-ea"/>
              <a:cs typeface="+mn-cs"/>
            </a:endParaRPr>
          </a:p>
        </p:txBody>
      </p:sp>
      <p:sp>
        <p:nvSpPr>
          <p:cNvPr id="6" name="Slide Number Placeholder 5">
            <a:extLst>
              <a:ext uri="{FF2B5EF4-FFF2-40B4-BE49-F238E27FC236}">
                <a16:creationId xmlns:a16="http://schemas.microsoft.com/office/drawing/2014/main" xmlns="" id="{90D35DEA-628B-0F1D-EDA9-CD54C63FCAAC}"/>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defTabSz="685800">
              <a:buClrTx/>
              <a:buFontTx/>
              <a:buNone/>
            </a:pPr>
            <a:fld id="{D568718A-26EF-3D43-9BE4-1F9AEDB2562C}" type="slidenum">
              <a:rPr kern="1200">
                <a:solidFill>
                  <a:prstClr val="black">
                    <a:tint val="75000"/>
                  </a:prstClr>
                </a:solidFill>
                <a:latin typeface="Calibri"/>
                <a:ea typeface="+mn-ea"/>
                <a:cs typeface="+mn-cs"/>
              </a:rPr>
              <a:pPr defTabSz="685800">
                <a:buClrTx/>
                <a:buFontTx/>
                <a:buNone/>
              </a:pPr>
              <a:t>‹#›</a:t>
            </a:fld>
            <a:endParaRPr lang="x-none"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59101130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x-non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audio" Target="../media/audio1.wav"/><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audio" Target="../media/audio4.wav"/><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l="16688" t="-11547" r="14860" b="-12352"/>
          <a:stretch/>
        </p:blipFill>
        <p:spPr>
          <a:xfrm>
            <a:off x="5531575" y="0"/>
            <a:ext cx="3612427" cy="4595276"/>
          </a:xfrm>
          <a:prstGeom prst="rect">
            <a:avLst/>
          </a:prstGeom>
          <a:noFill/>
          <a:ln>
            <a:noFill/>
          </a:ln>
        </p:spPr>
      </p:pic>
      <p:sp>
        <p:nvSpPr>
          <p:cNvPr id="173" name="Google Shape;173;p28"/>
          <p:cNvSpPr txBox="1">
            <a:spLocks noGrp="1"/>
          </p:cNvSpPr>
          <p:nvPr>
            <p:ph type="ctrTitle"/>
          </p:nvPr>
        </p:nvSpPr>
        <p:spPr>
          <a:xfrm>
            <a:off x="643625" y="903925"/>
            <a:ext cx="4498200" cy="23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dk2"/>
                </a:solidFill>
              </a:rPr>
              <a:t>Lợi thế trong xuất khẩu các mặt hàng cà phê Việt Nam</a:t>
            </a:r>
            <a:endParaRPr sz="3600"/>
          </a:p>
        </p:txBody>
      </p:sp>
      <p:pic>
        <p:nvPicPr>
          <p:cNvPr id="174" name="Google Shape;174;p28"/>
          <p:cNvPicPr preferRelativeResize="0"/>
          <p:nvPr/>
        </p:nvPicPr>
        <p:blipFill>
          <a:blip r:embed="rId4">
            <a:alphaModFix/>
          </a:blip>
          <a:stretch>
            <a:fillRect/>
          </a:stretch>
        </p:blipFill>
        <p:spPr>
          <a:xfrm>
            <a:off x="3624450" y="2764864"/>
            <a:ext cx="1615024" cy="1830410"/>
          </a:xfrm>
          <a:prstGeom prst="rect">
            <a:avLst/>
          </a:prstGeom>
          <a:noFill/>
          <a:ln>
            <a:noFill/>
          </a:ln>
        </p:spPr>
      </p:pic>
      <p:pic>
        <p:nvPicPr>
          <p:cNvPr id="175" name="Google Shape;175;p28"/>
          <p:cNvPicPr preferRelativeResize="0"/>
          <p:nvPr/>
        </p:nvPicPr>
        <p:blipFill rotWithShape="1">
          <a:blip r:embed="rId5">
            <a:alphaModFix/>
          </a:blip>
          <a:srcRect l="23008" t="-2005" r="39505" b="52244"/>
          <a:stretch/>
        </p:blipFill>
        <p:spPr>
          <a:xfrm>
            <a:off x="5141825" y="180975"/>
            <a:ext cx="772275" cy="9905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7"/>
          <p:cNvSpPr txBox="1">
            <a:spLocks noGrp="1"/>
          </p:cNvSpPr>
          <p:nvPr>
            <p:ph type="title"/>
          </p:nvPr>
        </p:nvSpPr>
        <p:spPr>
          <a:xfrm>
            <a:off x="195706" y="438150"/>
            <a:ext cx="87063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400"/>
              <a:t>              04. </a:t>
            </a:r>
            <a:r>
              <a:rPr lang="en" sz="2400">
                <a:solidFill>
                  <a:srgbClr val="212529"/>
                </a:solidFill>
              </a:rPr>
              <a:t>Diện tích trồng cà phê một số tỉnh thành</a:t>
            </a:r>
            <a:endParaRPr sz="2400"/>
          </a:p>
        </p:txBody>
      </p:sp>
      <p:sp>
        <p:nvSpPr>
          <p:cNvPr id="288" name="Google Shape;288;p37"/>
          <p:cNvSpPr txBox="1"/>
          <p:nvPr/>
        </p:nvSpPr>
        <p:spPr>
          <a:xfrm>
            <a:off x="170690" y="1200150"/>
            <a:ext cx="4160700" cy="3814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lang="en" smtClean="0">
              <a:latin typeface="Josefin Sans"/>
              <a:ea typeface="Josefin Sans"/>
              <a:cs typeface="Josefin Sans"/>
              <a:sym typeface="Josefin Sans"/>
            </a:endParaRPr>
          </a:p>
          <a:p>
            <a:pPr marL="285750" lvl="0" indent="-285750" algn="just" rtl="0">
              <a:lnSpc>
                <a:spcPct val="100000"/>
              </a:lnSpc>
              <a:spcBef>
                <a:spcPts val="0"/>
              </a:spcBef>
              <a:spcAft>
                <a:spcPts val="0"/>
              </a:spcAft>
              <a:buFont typeface="Arial" pitchFamily="34" charset="0"/>
              <a:buChar char="•"/>
            </a:pPr>
            <a:r>
              <a:rPr lang="en" smtClean="0">
                <a:latin typeface="Josefin Sans"/>
                <a:ea typeface="Josefin Sans"/>
                <a:cs typeface="Josefin Sans"/>
                <a:sym typeface="Josefin Sans"/>
              </a:rPr>
              <a:t>Trong </a:t>
            </a:r>
            <a:r>
              <a:rPr lang="en">
                <a:latin typeface="Josefin Sans"/>
                <a:ea typeface="Josefin Sans"/>
                <a:cs typeface="Josefin Sans"/>
                <a:sym typeface="Josefin Sans"/>
              </a:rPr>
              <a:t>vụ mùa năm 2022-2023; diện tích gieo trồng ở khu vực Tây Nguyên có xu hướng giảm do chuyển đổi cây trồng hoặc trồng xen với các loại cây ăn quả có lợi nhuận cao khác như sầu riêng, bơ, chanh dây, đặc biệt là ở các tỉnh Đăk Lăk và Gia Lai.</a:t>
            </a:r>
            <a:endParaRPr>
              <a:latin typeface="Josefin Sans"/>
              <a:ea typeface="Josefin Sans"/>
              <a:cs typeface="Josefin Sans"/>
              <a:sym typeface="Josefin Sans"/>
            </a:endParaRPr>
          </a:p>
          <a:p>
            <a:pPr marL="285750" lvl="0" indent="-285750" algn="just" rtl="0">
              <a:lnSpc>
                <a:spcPct val="100000"/>
              </a:lnSpc>
              <a:spcBef>
                <a:spcPts val="0"/>
              </a:spcBef>
              <a:spcAft>
                <a:spcPts val="0"/>
              </a:spcAft>
              <a:buFont typeface="Arial" pitchFamily="34" charset="0"/>
              <a:buChar char="•"/>
            </a:pPr>
            <a:endParaRPr>
              <a:latin typeface="Josefin Sans"/>
              <a:ea typeface="Josefin Sans"/>
              <a:cs typeface="Josefin Sans"/>
              <a:sym typeface="Josefin Sans"/>
            </a:endParaRPr>
          </a:p>
          <a:p>
            <a:pPr marL="285750" lvl="0" indent="-285750" algn="just" rtl="0">
              <a:lnSpc>
                <a:spcPct val="100000"/>
              </a:lnSpc>
              <a:spcBef>
                <a:spcPts val="0"/>
              </a:spcBef>
              <a:spcAft>
                <a:spcPts val="0"/>
              </a:spcAft>
              <a:buFont typeface="Arial" pitchFamily="34" charset="0"/>
              <a:buChar char="•"/>
            </a:pPr>
            <a:r>
              <a:rPr lang="en">
                <a:latin typeface="Josefin Sans"/>
                <a:ea typeface="Josefin Sans"/>
                <a:cs typeface="Josefin Sans"/>
                <a:sym typeface="Josefin Sans"/>
              </a:rPr>
              <a:t>Dựa trên những yếu tố này, tổng sản lượng được điều chỉnh ước tính cà phê niên vụ 2022/23 của MY giảm 6% xuống 29,75 triệu bao, bao gồm 28,74 triệu bao Robusta.</a:t>
            </a:r>
            <a:endParaRPr>
              <a:latin typeface="Josefin Sans"/>
              <a:ea typeface="Josefin Sans"/>
              <a:cs typeface="Josefin Sans"/>
              <a:sym typeface="Josefin Sans"/>
            </a:endParaRPr>
          </a:p>
          <a:p>
            <a:pPr marL="0" lvl="0" indent="0" algn="just" rtl="0">
              <a:lnSpc>
                <a:spcPct val="100000"/>
              </a:lnSpc>
              <a:spcBef>
                <a:spcPts val="0"/>
              </a:spcBef>
              <a:spcAft>
                <a:spcPts val="0"/>
              </a:spcAft>
              <a:buNone/>
            </a:pPr>
            <a:endParaRPr>
              <a:latin typeface="Josefin Sans"/>
              <a:ea typeface="Josefin Sans"/>
              <a:cs typeface="Josefin Sans"/>
              <a:sym typeface="Josefin Sans"/>
            </a:endParaRPr>
          </a:p>
          <a:p>
            <a:pPr marL="0" lvl="0" indent="0" algn="just" rtl="0">
              <a:lnSpc>
                <a:spcPct val="100000"/>
              </a:lnSpc>
              <a:spcBef>
                <a:spcPts val="0"/>
              </a:spcBef>
              <a:spcAft>
                <a:spcPts val="0"/>
              </a:spcAft>
              <a:buNone/>
            </a:pPr>
            <a:endParaRPr>
              <a:latin typeface="Josefin Sans"/>
              <a:ea typeface="Josefin Sans"/>
              <a:cs typeface="Josefin Sans"/>
              <a:sym typeface="Josefin Sans"/>
            </a:endParaRPr>
          </a:p>
          <a:p>
            <a:pPr marL="0" lvl="0" indent="0" algn="just" rtl="0">
              <a:lnSpc>
                <a:spcPct val="100000"/>
              </a:lnSpc>
              <a:spcBef>
                <a:spcPts val="0"/>
              </a:spcBef>
              <a:spcAft>
                <a:spcPts val="0"/>
              </a:spcAft>
              <a:buNone/>
            </a:pPr>
            <a:endParaRPr>
              <a:latin typeface="Josefin Sans"/>
              <a:ea typeface="Josefin Sans"/>
              <a:cs typeface="Josefin Sans"/>
              <a:sym typeface="Josefin Sans"/>
            </a:endParaRPr>
          </a:p>
        </p:txBody>
      </p:sp>
      <p:pic>
        <p:nvPicPr>
          <p:cNvPr id="289" name="Google Shape;289;p37"/>
          <p:cNvPicPr preferRelativeResize="0"/>
          <p:nvPr/>
        </p:nvPicPr>
        <p:blipFill>
          <a:blip r:embed="rId3">
            <a:alphaModFix/>
          </a:blip>
          <a:stretch>
            <a:fillRect/>
          </a:stretch>
        </p:blipFill>
        <p:spPr>
          <a:xfrm>
            <a:off x="3733800" y="3875400"/>
            <a:ext cx="784164" cy="595976"/>
          </a:xfrm>
          <a:prstGeom prst="rect">
            <a:avLst/>
          </a:prstGeom>
          <a:noFill/>
          <a:ln>
            <a:noFill/>
          </a:ln>
        </p:spPr>
      </p:pic>
      <p:pic>
        <p:nvPicPr>
          <p:cNvPr id="290" name="Google Shape;290;p37" title="Biểu đồ"/>
          <p:cNvPicPr preferRelativeResize="0"/>
          <p:nvPr/>
        </p:nvPicPr>
        <p:blipFill>
          <a:blip r:embed="rId4">
            <a:alphaModFix/>
          </a:blip>
          <a:stretch>
            <a:fillRect/>
          </a:stretch>
        </p:blipFill>
        <p:spPr>
          <a:xfrm>
            <a:off x="4876800" y="1504950"/>
            <a:ext cx="4201800" cy="26684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5" name="Google Shape;295;p38"/>
          <p:cNvSpPr txBox="1">
            <a:spLocks noGrp="1"/>
          </p:cNvSpPr>
          <p:nvPr>
            <p:ph type="body" idx="1"/>
          </p:nvPr>
        </p:nvSpPr>
        <p:spPr>
          <a:xfrm>
            <a:off x="713225" y="3489700"/>
            <a:ext cx="7717500" cy="11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Josefin Sans"/>
                <a:ea typeface="Josefin Sans"/>
                <a:cs typeface="Josefin Sans"/>
                <a:sym typeface="Josefin Sans"/>
              </a:rPr>
              <a:t>  </a:t>
            </a:r>
            <a:r>
              <a:rPr lang="en" sz="3400">
                <a:latin typeface="Josefin Sans"/>
                <a:ea typeface="Josefin Sans"/>
                <a:cs typeface="Josefin Sans"/>
                <a:sym typeface="Josefin Sans"/>
              </a:rPr>
              <a:t>02. Lợi thế trong xuất khẩu cà phê Việt Nam</a:t>
            </a:r>
            <a:endParaRPr sz="3400">
              <a:latin typeface="Josefin Sans"/>
              <a:ea typeface="Josefin Sans"/>
              <a:cs typeface="Josefin Sans"/>
              <a:sym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p:nvPr/>
        </p:nvSpPr>
        <p:spPr>
          <a:xfrm>
            <a:off x="1054038" y="1322949"/>
            <a:ext cx="692100" cy="69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txBox="1">
            <a:spLocks noGrp="1"/>
          </p:cNvSpPr>
          <p:nvPr>
            <p:ph type="title"/>
          </p:nvPr>
        </p:nvSpPr>
        <p:spPr>
          <a:xfrm>
            <a:off x="594450" y="445025"/>
            <a:ext cx="795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Lợi thế trong xuất khẩu cà phê Việt Nam</a:t>
            </a:r>
            <a:endParaRPr/>
          </a:p>
        </p:txBody>
      </p:sp>
      <p:sp>
        <p:nvSpPr>
          <p:cNvPr id="302" name="Google Shape;302;p39"/>
          <p:cNvSpPr txBox="1">
            <a:spLocks noGrp="1"/>
          </p:cNvSpPr>
          <p:nvPr>
            <p:ph type="subTitle" idx="1"/>
          </p:nvPr>
        </p:nvSpPr>
        <p:spPr>
          <a:xfrm>
            <a:off x="1901575" y="1334775"/>
            <a:ext cx="2233200" cy="47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Josefin Sans"/>
                <a:ea typeface="Josefin Sans"/>
                <a:cs typeface="Josefin Sans"/>
                <a:sym typeface="Josefin Sans"/>
              </a:rPr>
              <a:t>1. Nhu cầu sử dụng cà phê lớn </a:t>
            </a:r>
            <a:endParaRPr sz="1600" b="1">
              <a:latin typeface="Josefin Sans"/>
              <a:ea typeface="Josefin Sans"/>
              <a:cs typeface="Josefin Sans"/>
              <a:sym typeface="Josefin Sans"/>
            </a:endParaRPr>
          </a:p>
        </p:txBody>
      </p:sp>
      <p:sp>
        <p:nvSpPr>
          <p:cNvPr id="303" name="Google Shape;303;p39"/>
          <p:cNvSpPr txBox="1">
            <a:spLocks noGrp="1"/>
          </p:cNvSpPr>
          <p:nvPr>
            <p:ph type="subTitle" idx="5"/>
          </p:nvPr>
        </p:nvSpPr>
        <p:spPr>
          <a:xfrm>
            <a:off x="5498550" y="1334787"/>
            <a:ext cx="2233200" cy="47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Josefin Sans"/>
                <a:ea typeface="Josefin Sans"/>
                <a:cs typeface="Josefin Sans"/>
                <a:sym typeface="Josefin Sans"/>
              </a:rPr>
              <a:t>3. Điều kiện tự nhiên và khí hậu Việt Nam</a:t>
            </a:r>
            <a:endParaRPr sz="1600" b="1">
              <a:latin typeface="Josefin Sans"/>
              <a:ea typeface="Josefin Sans"/>
              <a:cs typeface="Josefin Sans"/>
              <a:sym typeface="Josefin Sans"/>
            </a:endParaRPr>
          </a:p>
        </p:txBody>
      </p:sp>
      <p:sp>
        <p:nvSpPr>
          <p:cNvPr id="304" name="Google Shape;304;p39"/>
          <p:cNvSpPr txBox="1">
            <a:spLocks noGrp="1"/>
          </p:cNvSpPr>
          <p:nvPr>
            <p:ph type="subTitle" idx="7"/>
          </p:nvPr>
        </p:nvSpPr>
        <p:spPr>
          <a:xfrm>
            <a:off x="5500046" y="2426713"/>
            <a:ext cx="2230200" cy="47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Josefin Sans"/>
                <a:ea typeface="Josefin Sans"/>
                <a:cs typeface="Josefin Sans"/>
                <a:sym typeface="Josefin Sans"/>
              </a:rPr>
              <a:t>4. Hương vị cà phê Việt Nam</a:t>
            </a:r>
            <a:endParaRPr sz="1600" b="1">
              <a:latin typeface="Josefin Sans"/>
              <a:ea typeface="Josefin Sans"/>
              <a:cs typeface="Josefin Sans"/>
              <a:sym typeface="Josefin Sans"/>
            </a:endParaRPr>
          </a:p>
        </p:txBody>
      </p:sp>
      <p:sp>
        <p:nvSpPr>
          <p:cNvPr id="305" name="Google Shape;305;p39"/>
          <p:cNvSpPr txBox="1">
            <a:spLocks noGrp="1"/>
          </p:cNvSpPr>
          <p:nvPr>
            <p:ph type="subTitle" idx="9"/>
          </p:nvPr>
        </p:nvSpPr>
        <p:spPr>
          <a:xfrm>
            <a:off x="1901575" y="2426720"/>
            <a:ext cx="2233200" cy="47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Josefin Sans"/>
                <a:ea typeface="Josefin Sans"/>
                <a:cs typeface="Josefin Sans"/>
                <a:sym typeface="Josefin Sans"/>
              </a:rPr>
              <a:t>2. Giá thành cà phê Việt Nam</a:t>
            </a:r>
            <a:endParaRPr sz="1600" b="1">
              <a:latin typeface="Josefin Sans"/>
              <a:ea typeface="Josefin Sans"/>
              <a:cs typeface="Josefin Sans"/>
              <a:sym typeface="Josefin Sans"/>
            </a:endParaRPr>
          </a:p>
        </p:txBody>
      </p:sp>
      <p:sp>
        <p:nvSpPr>
          <p:cNvPr id="306" name="Google Shape;306;p39"/>
          <p:cNvSpPr txBox="1">
            <a:spLocks noGrp="1"/>
          </p:cNvSpPr>
          <p:nvPr>
            <p:ph type="subTitle" idx="14"/>
          </p:nvPr>
        </p:nvSpPr>
        <p:spPr>
          <a:xfrm>
            <a:off x="3719152" y="3566300"/>
            <a:ext cx="3425400" cy="47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0000"/>
                </a:solidFill>
                <a:latin typeface="Josefin Sans"/>
                <a:ea typeface="Josefin Sans"/>
                <a:cs typeface="Josefin Sans"/>
                <a:sym typeface="Josefin Sans"/>
              </a:rPr>
              <a:t>5. Các chính sách của nhà nước với xuất khẩu cà phê</a:t>
            </a:r>
            <a:endParaRPr sz="1600" b="1">
              <a:latin typeface="Josefin Sans"/>
              <a:ea typeface="Josefin Sans"/>
              <a:cs typeface="Josefin Sans"/>
              <a:sym typeface="Josefin Sans"/>
            </a:endParaRPr>
          </a:p>
        </p:txBody>
      </p:sp>
      <p:grpSp>
        <p:nvGrpSpPr>
          <p:cNvPr id="307" name="Google Shape;307;p39"/>
          <p:cNvGrpSpPr/>
          <p:nvPr/>
        </p:nvGrpSpPr>
        <p:grpSpPr>
          <a:xfrm>
            <a:off x="1054038" y="2413880"/>
            <a:ext cx="692100" cy="692100"/>
            <a:chOff x="1054038" y="2472649"/>
            <a:chExt cx="692100" cy="692100"/>
          </a:xfrm>
        </p:grpSpPr>
        <p:sp>
          <p:nvSpPr>
            <p:cNvPr id="308" name="Google Shape;308;p39"/>
            <p:cNvSpPr/>
            <p:nvPr/>
          </p:nvSpPr>
          <p:spPr>
            <a:xfrm>
              <a:off x="1054038" y="2472649"/>
              <a:ext cx="692100" cy="69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39"/>
            <p:cNvGrpSpPr/>
            <p:nvPr/>
          </p:nvGrpSpPr>
          <p:grpSpPr>
            <a:xfrm>
              <a:off x="1204973" y="2623561"/>
              <a:ext cx="390254" cy="390254"/>
              <a:chOff x="4725975" y="2595700"/>
              <a:chExt cx="435600" cy="435600"/>
            </a:xfrm>
          </p:grpSpPr>
          <p:sp>
            <p:nvSpPr>
              <p:cNvPr id="310" name="Google Shape;310;p39"/>
              <p:cNvSpPr/>
              <p:nvPr/>
            </p:nvSpPr>
            <p:spPr>
              <a:xfrm>
                <a:off x="4937975" y="2793800"/>
                <a:ext cx="155850" cy="92725"/>
              </a:xfrm>
              <a:custGeom>
                <a:avLst/>
                <a:gdLst/>
                <a:ahLst/>
                <a:cxnLst/>
                <a:rect l="l" t="t" r="r" b="b"/>
                <a:pathLst>
                  <a:path w="6234" h="3709" extrusionOk="0">
                    <a:moveTo>
                      <a:pt x="5630" y="558"/>
                    </a:moveTo>
                    <a:cubicBezTo>
                      <a:pt x="5662" y="646"/>
                      <a:pt x="5678" y="740"/>
                      <a:pt x="5678" y="835"/>
                    </a:cubicBezTo>
                    <a:cubicBezTo>
                      <a:pt x="5678" y="1255"/>
                      <a:pt x="5367" y="1603"/>
                      <a:pt x="4963" y="1661"/>
                    </a:cubicBezTo>
                    <a:cubicBezTo>
                      <a:pt x="4991" y="1513"/>
                      <a:pt x="5005" y="1361"/>
                      <a:pt x="5005" y="1205"/>
                    </a:cubicBezTo>
                    <a:lnTo>
                      <a:pt x="5005" y="558"/>
                    </a:lnTo>
                    <a:close/>
                    <a:moveTo>
                      <a:pt x="4450" y="556"/>
                    </a:moveTo>
                    <a:lnTo>
                      <a:pt x="4450" y="1205"/>
                    </a:lnTo>
                    <a:cubicBezTo>
                      <a:pt x="4450" y="2279"/>
                      <a:pt x="3577" y="3152"/>
                      <a:pt x="2503" y="3152"/>
                    </a:cubicBezTo>
                    <a:cubicBezTo>
                      <a:pt x="2467" y="3152"/>
                      <a:pt x="2431" y="3151"/>
                      <a:pt x="2395" y="3149"/>
                    </a:cubicBezTo>
                    <a:cubicBezTo>
                      <a:pt x="1382" y="3094"/>
                      <a:pt x="556" y="2187"/>
                      <a:pt x="556" y="1173"/>
                    </a:cubicBezTo>
                    <a:lnTo>
                      <a:pt x="556" y="556"/>
                    </a:lnTo>
                    <a:close/>
                    <a:moveTo>
                      <a:pt x="279" y="1"/>
                    </a:moveTo>
                    <a:cubicBezTo>
                      <a:pt x="124" y="1"/>
                      <a:pt x="0" y="126"/>
                      <a:pt x="0" y="279"/>
                    </a:cubicBezTo>
                    <a:lnTo>
                      <a:pt x="0" y="1166"/>
                    </a:lnTo>
                    <a:cubicBezTo>
                      <a:pt x="0" y="2514"/>
                      <a:pt x="1049" y="3648"/>
                      <a:pt x="2395" y="3706"/>
                    </a:cubicBezTo>
                    <a:cubicBezTo>
                      <a:pt x="2431" y="3707"/>
                      <a:pt x="2467" y="3708"/>
                      <a:pt x="2503" y="3708"/>
                    </a:cubicBezTo>
                    <a:cubicBezTo>
                      <a:pt x="3520" y="3708"/>
                      <a:pt x="4397" y="3098"/>
                      <a:pt x="4788" y="2224"/>
                    </a:cubicBezTo>
                    <a:lnTo>
                      <a:pt x="4844" y="2224"/>
                    </a:lnTo>
                    <a:cubicBezTo>
                      <a:pt x="5611" y="2224"/>
                      <a:pt x="6234" y="1601"/>
                      <a:pt x="6234" y="835"/>
                    </a:cubicBezTo>
                    <a:cubicBezTo>
                      <a:pt x="6234" y="592"/>
                      <a:pt x="6169" y="350"/>
                      <a:pt x="6047" y="141"/>
                    </a:cubicBezTo>
                    <a:cubicBezTo>
                      <a:pt x="5999" y="54"/>
                      <a:pt x="5907" y="1"/>
                      <a:pt x="5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4725975" y="2595700"/>
                <a:ext cx="435600" cy="435600"/>
              </a:xfrm>
              <a:custGeom>
                <a:avLst/>
                <a:gdLst/>
                <a:ahLst/>
                <a:cxnLst/>
                <a:rect l="l" t="t" r="r" b="b"/>
                <a:pathLst>
                  <a:path w="17424" h="17424" extrusionOk="0">
                    <a:moveTo>
                      <a:pt x="16364" y="558"/>
                    </a:moveTo>
                    <a:lnTo>
                      <a:pt x="16802" y="2596"/>
                    </a:lnTo>
                    <a:lnTo>
                      <a:pt x="12928" y="2596"/>
                    </a:lnTo>
                    <a:cubicBezTo>
                      <a:pt x="12775" y="2596"/>
                      <a:pt x="12651" y="2720"/>
                      <a:pt x="12651" y="2873"/>
                    </a:cubicBezTo>
                    <a:cubicBezTo>
                      <a:pt x="12651" y="3884"/>
                      <a:pt x="11830" y="4706"/>
                      <a:pt x="10820" y="4706"/>
                    </a:cubicBezTo>
                    <a:cubicBezTo>
                      <a:pt x="9906" y="4706"/>
                      <a:pt x="9145" y="4031"/>
                      <a:pt x="9012" y="3152"/>
                    </a:cubicBezTo>
                    <a:lnTo>
                      <a:pt x="11817" y="3152"/>
                    </a:lnTo>
                    <a:cubicBezTo>
                      <a:pt x="11970" y="3152"/>
                      <a:pt x="12095" y="3028"/>
                      <a:pt x="12095" y="2873"/>
                    </a:cubicBezTo>
                    <a:cubicBezTo>
                      <a:pt x="12095" y="2720"/>
                      <a:pt x="11970" y="2596"/>
                      <a:pt x="11817" y="2596"/>
                    </a:cubicBezTo>
                    <a:lnTo>
                      <a:pt x="622" y="2596"/>
                    </a:lnTo>
                    <a:lnTo>
                      <a:pt x="1060" y="558"/>
                    </a:lnTo>
                    <a:close/>
                    <a:moveTo>
                      <a:pt x="4195" y="3152"/>
                    </a:moveTo>
                    <a:cubicBezTo>
                      <a:pt x="4062" y="4031"/>
                      <a:pt x="3302" y="4707"/>
                      <a:pt x="2387" y="4707"/>
                    </a:cubicBezTo>
                    <a:cubicBezTo>
                      <a:pt x="1472" y="4707"/>
                      <a:pt x="712" y="4031"/>
                      <a:pt x="579" y="3152"/>
                    </a:cubicBezTo>
                    <a:close/>
                    <a:moveTo>
                      <a:pt x="8413" y="3152"/>
                    </a:moveTo>
                    <a:cubicBezTo>
                      <a:pt x="8279" y="4031"/>
                      <a:pt x="7519" y="4707"/>
                      <a:pt x="6604" y="4707"/>
                    </a:cubicBezTo>
                    <a:cubicBezTo>
                      <a:pt x="5688" y="4707"/>
                      <a:pt x="4928" y="4031"/>
                      <a:pt x="4794" y="3152"/>
                    </a:cubicBezTo>
                    <a:close/>
                    <a:moveTo>
                      <a:pt x="16846" y="3152"/>
                    </a:moveTo>
                    <a:cubicBezTo>
                      <a:pt x="16712" y="4031"/>
                      <a:pt x="15952" y="4707"/>
                      <a:pt x="15037" y="4707"/>
                    </a:cubicBezTo>
                    <a:cubicBezTo>
                      <a:pt x="14123" y="4707"/>
                      <a:pt x="13363" y="4031"/>
                      <a:pt x="13228" y="3152"/>
                    </a:cubicBezTo>
                    <a:close/>
                    <a:moveTo>
                      <a:pt x="4509" y="4013"/>
                    </a:moveTo>
                    <a:cubicBezTo>
                      <a:pt x="4872" y="4691"/>
                      <a:pt x="5551" y="5174"/>
                      <a:pt x="6348" y="5268"/>
                    </a:cubicBezTo>
                    <a:lnTo>
                      <a:pt x="6348" y="7322"/>
                    </a:lnTo>
                    <a:lnTo>
                      <a:pt x="1112" y="7322"/>
                    </a:lnTo>
                    <a:lnTo>
                      <a:pt x="1112" y="4913"/>
                    </a:lnTo>
                    <a:cubicBezTo>
                      <a:pt x="1484" y="5147"/>
                      <a:pt x="1922" y="5284"/>
                      <a:pt x="2392" y="5284"/>
                    </a:cubicBezTo>
                    <a:cubicBezTo>
                      <a:pt x="3308" y="5284"/>
                      <a:pt x="4107" y="4768"/>
                      <a:pt x="4509" y="4013"/>
                    </a:cubicBezTo>
                    <a:close/>
                    <a:moveTo>
                      <a:pt x="12920" y="3992"/>
                    </a:moveTo>
                    <a:cubicBezTo>
                      <a:pt x="13323" y="4747"/>
                      <a:pt x="14120" y="5263"/>
                      <a:pt x="15034" y="5263"/>
                    </a:cubicBezTo>
                    <a:cubicBezTo>
                      <a:pt x="15504" y="5263"/>
                      <a:pt x="15941" y="5126"/>
                      <a:pt x="16311" y="4892"/>
                    </a:cubicBezTo>
                    <a:lnTo>
                      <a:pt x="16311" y="14274"/>
                    </a:lnTo>
                    <a:lnTo>
                      <a:pt x="6859" y="14274"/>
                    </a:lnTo>
                    <a:lnTo>
                      <a:pt x="6859" y="5247"/>
                    </a:lnTo>
                    <a:cubicBezTo>
                      <a:pt x="7654" y="5153"/>
                      <a:pt x="8332" y="4670"/>
                      <a:pt x="8693" y="3992"/>
                    </a:cubicBezTo>
                    <a:cubicBezTo>
                      <a:pt x="9096" y="4747"/>
                      <a:pt x="9893" y="5263"/>
                      <a:pt x="10807" y="5263"/>
                    </a:cubicBezTo>
                    <a:cubicBezTo>
                      <a:pt x="11722" y="5263"/>
                      <a:pt x="12519" y="4747"/>
                      <a:pt x="12920" y="3992"/>
                    </a:cubicBezTo>
                    <a:close/>
                    <a:moveTo>
                      <a:pt x="6348" y="7878"/>
                    </a:moveTo>
                    <a:lnTo>
                      <a:pt x="6348" y="16868"/>
                    </a:lnTo>
                    <a:lnTo>
                      <a:pt x="1112" y="16868"/>
                    </a:lnTo>
                    <a:lnTo>
                      <a:pt x="1112" y="7878"/>
                    </a:lnTo>
                    <a:close/>
                    <a:moveTo>
                      <a:pt x="16311" y="14829"/>
                    </a:moveTo>
                    <a:lnTo>
                      <a:pt x="16311" y="16868"/>
                    </a:lnTo>
                    <a:lnTo>
                      <a:pt x="6859" y="16868"/>
                    </a:lnTo>
                    <a:lnTo>
                      <a:pt x="6859" y="14829"/>
                    </a:lnTo>
                    <a:close/>
                    <a:moveTo>
                      <a:pt x="835" y="0"/>
                    </a:moveTo>
                    <a:cubicBezTo>
                      <a:pt x="703" y="0"/>
                      <a:pt x="590" y="92"/>
                      <a:pt x="563" y="221"/>
                    </a:cubicBezTo>
                    <a:lnTo>
                      <a:pt x="7" y="2815"/>
                    </a:lnTo>
                    <a:cubicBezTo>
                      <a:pt x="4" y="2825"/>
                      <a:pt x="4" y="2833"/>
                      <a:pt x="2" y="2843"/>
                    </a:cubicBezTo>
                    <a:cubicBezTo>
                      <a:pt x="2" y="2843"/>
                      <a:pt x="2" y="2844"/>
                      <a:pt x="2" y="2846"/>
                    </a:cubicBezTo>
                    <a:cubicBezTo>
                      <a:pt x="1" y="2855"/>
                      <a:pt x="1" y="2865"/>
                      <a:pt x="1" y="2875"/>
                    </a:cubicBezTo>
                    <a:cubicBezTo>
                      <a:pt x="1" y="3456"/>
                      <a:pt x="210" y="3989"/>
                      <a:pt x="556" y="4404"/>
                    </a:cubicBezTo>
                    <a:lnTo>
                      <a:pt x="556" y="17147"/>
                    </a:lnTo>
                    <a:cubicBezTo>
                      <a:pt x="556" y="17300"/>
                      <a:pt x="680" y="17424"/>
                      <a:pt x="835" y="17424"/>
                    </a:cubicBezTo>
                    <a:lnTo>
                      <a:pt x="16590" y="17424"/>
                    </a:lnTo>
                    <a:cubicBezTo>
                      <a:pt x="16743" y="17424"/>
                      <a:pt x="16867" y="17300"/>
                      <a:pt x="16867" y="17147"/>
                    </a:cubicBezTo>
                    <a:lnTo>
                      <a:pt x="16867" y="4404"/>
                    </a:lnTo>
                    <a:cubicBezTo>
                      <a:pt x="17215" y="3989"/>
                      <a:pt x="17424" y="3456"/>
                      <a:pt x="17424" y="2875"/>
                    </a:cubicBezTo>
                    <a:cubicBezTo>
                      <a:pt x="17424" y="2865"/>
                      <a:pt x="17422" y="2855"/>
                      <a:pt x="17422" y="2846"/>
                    </a:cubicBezTo>
                    <a:cubicBezTo>
                      <a:pt x="17422" y="2844"/>
                      <a:pt x="17422" y="2843"/>
                      <a:pt x="17422" y="2843"/>
                    </a:cubicBezTo>
                    <a:cubicBezTo>
                      <a:pt x="17421" y="2833"/>
                      <a:pt x="17419" y="2825"/>
                      <a:pt x="17417" y="2817"/>
                    </a:cubicBezTo>
                    <a:cubicBezTo>
                      <a:pt x="17417" y="2815"/>
                      <a:pt x="16862" y="221"/>
                      <a:pt x="16862" y="221"/>
                    </a:cubicBezTo>
                    <a:cubicBezTo>
                      <a:pt x="16835" y="92"/>
                      <a:pt x="16720" y="0"/>
                      <a:pt x="16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 name="Google Shape;312;p39"/>
          <p:cNvGrpSpPr/>
          <p:nvPr/>
        </p:nvGrpSpPr>
        <p:grpSpPr>
          <a:xfrm>
            <a:off x="4652513" y="1322949"/>
            <a:ext cx="692100" cy="692100"/>
            <a:chOff x="4906038" y="1364312"/>
            <a:chExt cx="692100" cy="692100"/>
          </a:xfrm>
        </p:grpSpPr>
        <p:sp>
          <p:nvSpPr>
            <p:cNvPr id="313" name="Google Shape;313;p39"/>
            <p:cNvSpPr/>
            <p:nvPr/>
          </p:nvSpPr>
          <p:spPr>
            <a:xfrm>
              <a:off x="4906038" y="1364312"/>
              <a:ext cx="692100" cy="69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9"/>
            <p:cNvGrpSpPr/>
            <p:nvPr/>
          </p:nvGrpSpPr>
          <p:grpSpPr>
            <a:xfrm>
              <a:off x="5120534" y="1515621"/>
              <a:ext cx="263141" cy="389470"/>
              <a:chOff x="7016125" y="2615550"/>
              <a:chExt cx="294275" cy="435600"/>
            </a:xfrm>
          </p:grpSpPr>
          <p:sp>
            <p:nvSpPr>
              <p:cNvPr id="315" name="Google Shape;315;p39"/>
              <p:cNvSpPr/>
              <p:nvPr/>
            </p:nvSpPr>
            <p:spPr>
              <a:xfrm>
                <a:off x="7067100" y="2796775"/>
                <a:ext cx="192175" cy="192175"/>
              </a:xfrm>
              <a:custGeom>
                <a:avLst/>
                <a:gdLst/>
                <a:ahLst/>
                <a:cxnLst/>
                <a:rect l="l" t="t" r="r" b="b"/>
                <a:pathLst>
                  <a:path w="7687" h="7687" extrusionOk="0">
                    <a:moveTo>
                      <a:pt x="3842" y="556"/>
                    </a:moveTo>
                    <a:cubicBezTo>
                      <a:pt x="5656" y="556"/>
                      <a:pt x="7131" y="2031"/>
                      <a:pt x="7131" y="3843"/>
                    </a:cubicBezTo>
                    <a:cubicBezTo>
                      <a:pt x="7131" y="5656"/>
                      <a:pt x="5656" y="7129"/>
                      <a:pt x="3842" y="7129"/>
                    </a:cubicBezTo>
                    <a:cubicBezTo>
                      <a:pt x="2031" y="7129"/>
                      <a:pt x="556" y="5656"/>
                      <a:pt x="556" y="3843"/>
                    </a:cubicBezTo>
                    <a:cubicBezTo>
                      <a:pt x="556" y="2031"/>
                      <a:pt x="2031" y="556"/>
                      <a:pt x="3842" y="556"/>
                    </a:cubicBezTo>
                    <a:close/>
                    <a:moveTo>
                      <a:pt x="3842" y="1"/>
                    </a:moveTo>
                    <a:cubicBezTo>
                      <a:pt x="1723" y="1"/>
                      <a:pt x="0" y="1724"/>
                      <a:pt x="0" y="3843"/>
                    </a:cubicBezTo>
                    <a:cubicBezTo>
                      <a:pt x="0" y="5962"/>
                      <a:pt x="1723" y="7687"/>
                      <a:pt x="3842" y="7687"/>
                    </a:cubicBezTo>
                    <a:cubicBezTo>
                      <a:pt x="5961" y="7687"/>
                      <a:pt x="7686" y="5962"/>
                      <a:pt x="7686" y="3843"/>
                    </a:cubicBezTo>
                    <a:cubicBezTo>
                      <a:pt x="7686" y="1724"/>
                      <a:pt x="5961" y="1"/>
                      <a:pt x="3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156225" y="2942600"/>
                <a:ext cx="13900" cy="13900"/>
              </a:xfrm>
              <a:custGeom>
                <a:avLst/>
                <a:gdLst/>
                <a:ahLst/>
                <a:cxnLst/>
                <a:rect l="l" t="t" r="r" b="b"/>
                <a:pathLst>
                  <a:path w="556" h="556" extrusionOk="0">
                    <a:moveTo>
                      <a:pt x="277" y="0"/>
                    </a:moveTo>
                    <a:cubicBezTo>
                      <a:pt x="124" y="0"/>
                      <a:pt x="0" y="124"/>
                      <a:pt x="0" y="277"/>
                    </a:cubicBezTo>
                    <a:cubicBezTo>
                      <a:pt x="0" y="432"/>
                      <a:pt x="124" y="556"/>
                      <a:pt x="277" y="556"/>
                    </a:cubicBezTo>
                    <a:cubicBezTo>
                      <a:pt x="432" y="556"/>
                      <a:pt x="556" y="432"/>
                      <a:pt x="556" y="277"/>
                    </a:cubicBezTo>
                    <a:cubicBezTo>
                      <a:pt x="556" y="124"/>
                      <a:pt x="432"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7196325" y="2925975"/>
                <a:ext cx="13900" cy="13950"/>
              </a:xfrm>
              <a:custGeom>
                <a:avLst/>
                <a:gdLst/>
                <a:ahLst/>
                <a:cxnLst/>
                <a:rect l="l" t="t" r="r" b="b"/>
                <a:pathLst>
                  <a:path w="556" h="558" extrusionOk="0">
                    <a:moveTo>
                      <a:pt x="277" y="0"/>
                    </a:moveTo>
                    <a:cubicBezTo>
                      <a:pt x="124" y="0"/>
                      <a:pt x="0" y="126"/>
                      <a:pt x="0" y="279"/>
                    </a:cubicBezTo>
                    <a:cubicBezTo>
                      <a:pt x="0" y="432"/>
                      <a:pt x="124" y="557"/>
                      <a:pt x="277" y="557"/>
                    </a:cubicBezTo>
                    <a:cubicBezTo>
                      <a:pt x="432" y="557"/>
                      <a:pt x="556" y="432"/>
                      <a:pt x="556" y="279"/>
                    </a:cubicBezTo>
                    <a:cubicBezTo>
                      <a:pt x="556" y="126"/>
                      <a:pt x="430"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7212900" y="2885900"/>
                <a:ext cx="13925" cy="13925"/>
              </a:xfrm>
              <a:custGeom>
                <a:avLst/>
                <a:gdLst/>
                <a:ahLst/>
                <a:cxnLst/>
                <a:rect l="l" t="t" r="r" b="b"/>
                <a:pathLst>
                  <a:path w="557" h="557" extrusionOk="0">
                    <a:moveTo>
                      <a:pt x="279" y="1"/>
                    </a:moveTo>
                    <a:cubicBezTo>
                      <a:pt x="125" y="1"/>
                      <a:pt x="1" y="125"/>
                      <a:pt x="1" y="278"/>
                    </a:cubicBezTo>
                    <a:cubicBezTo>
                      <a:pt x="1" y="431"/>
                      <a:pt x="125" y="556"/>
                      <a:pt x="279" y="556"/>
                    </a:cubicBezTo>
                    <a:cubicBezTo>
                      <a:pt x="432" y="556"/>
                      <a:pt x="556" y="432"/>
                      <a:pt x="556" y="278"/>
                    </a:cubicBezTo>
                    <a:cubicBezTo>
                      <a:pt x="556" y="125"/>
                      <a:pt x="432" y="1"/>
                      <a:pt x="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7196325" y="2845825"/>
                <a:ext cx="13900" cy="13900"/>
              </a:xfrm>
              <a:custGeom>
                <a:avLst/>
                <a:gdLst/>
                <a:ahLst/>
                <a:cxnLst/>
                <a:rect l="l" t="t" r="r" b="b"/>
                <a:pathLst>
                  <a:path w="556" h="556" extrusionOk="0">
                    <a:moveTo>
                      <a:pt x="277" y="0"/>
                    </a:moveTo>
                    <a:cubicBezTo>
                      <a:pt x="124" y="0"/>
                      <a:pt x="0" y="124"/>
                      <a:pt x="0" y="277"/>
                    </a:cubicBezTo>
                    <a:cubicBezTo>
                      <a:pt x="0" y="432"/>
                      <a:pt x="124" y="556"/>
                      <a:pt x="277" y="556"/>
                    </a:cubicBezTo>
                    <a:cubicBezTo>
                      <a:pt x="432" y="556"/>
                      <a:pt x="556" y="432"/>
                      <a:pt x="556" y="277"/>
                    </a:cubicBezTo>
                    <a:cubicBezTo>
                      <a:pt x="556" y="124"/>
                      <a:pt x="430"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7156225" y="2829175"/>
                <a:ext cx="13900" cy="13975"/>
              </a:xfrm>
              <a:custGeom>
                <a:avLst/>
                <a:gdLst/>
                <a:ahLst/>
                <a:cxnLst/>
                <a:rect l="l" t="t" r="r" b="b"/>
                <a:pathLst>
                  <a:path w="556" h="559" extrusionOk="0">
                    <a:moveTo>
                      <a:pt x="277" y="1"/>
                    </a:moveTo>
                    <a:cubicBezTo>
                      <a:pt x="124" y="1"/>
                      <a:pt x="0" y="125"/>
                      <a:pt x="0" y="280"/>
                    </a:cubicBezTo>
                    <a:cubicBezTo>
                      <a:pt x="0" y="433"/>
                      <a:pt x="124" y="558"/>
                      <a:pt x="277" y="558"/>
                    </a:cubicBezTo>
                    <a:cubicBezTo>
                      <a:pt x="432" y="558"/>
                      <a:pt x="556" y="433"/>
                      <a:pt x="556" y="280"/>
                    </a:cubicBezTo>
                    <a:cubicBezTo>
                      <a:pt x="556" y="127"/>
                      <a:pt x="432" y="1"/>
                      <a:pt x="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7116125" y="2845825"/>
                <a:ext cx="13925" cy="13900"/>
              </a:xfrm>
              <a:custGeom>
                <a:avLst/>
                <a:gdLst/>
                <a:ahLst/>
                <a:cxnLst/>
                <a:rect l="l" t="t" r="r" b="b"/>
                <a:pathLst>
                  <a:path w="557" h="556" extrusionOk="0">
                    <a:moveTo>
                      <a:pt x="279" y="0"/>
                    </a:moveTo>
                    <a:cubicBezTo>
                      <a:pt x="125" y="0"/>
                      <a:pt x="1" y="124"/>
                      <a:pt x="1" y="277"/>
                    </a:cubicBezTo>
                    <a:cubicBezTo>
                      <a:pt x="1" y="432"/>
                      <a:pt x="125" y="556"/>
                      <a:pt x="279" y="556"/>
                    </a:cubicBezTo>
                    <a:cubicBezTo>
                      <a:pt x="432" y="556"/>
                      <a:pt x="556" y="432"/>
                      <a:pt x="556" y="277"/>
                    </a:cubicBezTo>
                    <a:cubicBezTo>
                      <a:pt x="556" y="124"/>
                      <a:pt x="432" y="0"/>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p:cNvSpPr/>
              <p:nvPr/>
            </p:nvSpPr>
            <p:spPr>
              <a:xfrm>
                <a:off x="7099550" y="2885900"/>
                <a:ext cx="13900" cy="13925"/>
              </a:xfrm>
              <a:custGeom>
                <a:avLst/>
                <a:gdLst/>
                <a:ahLst/>
                <a:cxnLst/>
                <a:rect l="l" t="t" r="r" b="b"/>
                <a:pathLst>
                  <a:path w="556" h="557" extrusionOk="0">
                    <a:moveTo>
                      <a:pt x="277" y="1"/>
                    </a:moveTo>
                    <a:cubicBezTo>
                      <a:pt x="124" y="1"/>
                      <a:pt x="0" y="125"/>
                      <a:pt x="0" y="278"/>
                    </a:cubicBezTo>
                    <a:cubicBezTo>
                      <a:pt x="0" y="431"/>
                      <a:pt x="124" y="556"/>
                      <a:pt x="277" y="556"/>
                    </a:cubicBezTo>
                    <a:cubicBezTo>
                      <a:pt x="432" y="556"/>
                      <a:pt x="556" y="432"/>
                      <a:pt x="556" y="278"/>
                    </a:cubicBezTo>
                    <a:cubicBezTo>
                      <a:pt x="556" y="125"/>
                      <a:pt x="430" y="1"/>
                      <a:pt x="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7116125" y="2925975"/>
                <a:ext cx="13925" cy="13950"/>
              </a:xfrm>
              <a:custGeom>
                <a:avLst/>
                <a:gdLst/>
                <a:ahLst/>
                <a:cxnLst/>
                <a:rect l="l" t="t" r="r" b="b"/>
                <a:pathLst>
                  <a:path w="557" h="558" extrusionOk="0">
                    <a:moveTo>
                      <a:pt x="279" y="0"/>
                    </a:moveTo>
                    <a:cubicBezTo>
                      <a:pt x="125" y="0"/>
                      <a:pt x="1" y="126"/>
                      <a:pt x="1" y="279"/>
                    </a:cubicBezTo>
                    <a:cubicBezTo>
                      <a:pt x="1" y="432"/>
                      <a:pt x="125" y="557"/>
                      <a:pt x="279" y="557"/>
                    </a:cubicBezTo>
                    <a:cubicBezTo>
                      <a:pt x="432" y="557"/>
                      <a:pt x="556" y="432"/>
                      <a:pt x="556" y="279"/>
                    </a:cubicBezTo>
                    <a:cubicBezTo>
                      <a:pt x="556" y="126"/>
                      <a:pt x="432" y="0"/>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7016125" y="2615550"/>
                <a:ext cx="294275" cy="435600"/>
              </a:xfrm>
              <a:custGeom>
                <a:avLst/>
                <a:gdLst/>
                <a:ahLst/>
                <a:cxnLst/>
                <a:rect l="l" t="t" r="r" b="b"/>
                <a:pathLst>
                  <a:path w="11771" h="17424" extrusionOk="0">
                    <a:moveTo>
                      <a:pt x="6951" y="556"/>
                    </a:moveTo>
                    <a:cubicBezTo>
                      <a:pt x="7104" y="556"/>
                      <a:pt x="7229" y="681"/>
                      <a:pt x="7229" y="834"/>
                    </a:cubicBezTo>
                    <a:lnTo>
                      <a:pt x="7229" y="1205"/>
                    </a:lnTo>
                    <a:cubicBezTo>
                      <a:pt x="7229" y="1358"/>
                      <a:pt x="7104" y="1483"/>
                      <a:pt x="6951" y="1483"/>
                    </a:cubicBezTo>
                    <a:lnTo>
                      <a:pt x="4959" y="1483"/>
                    </a:lnTo>
                    <a:cubicBezTo>
                      <a:pt x="4806" y="1483"/>
                      <a:pt x="4680" y="1358"/>
                      <a:pt x="4680" y="1205"/>
                    </a:cubicBezTo>
                    <a:lnTo>
                      <a:pt x="4680" y="834"/>
                    </a:lnTo>
                    <a:cubicBezTo>
                      <a:pt x="4680" y="681"/>
                      <a:pt x="4806" y="556"/>
                      <a:pt x="4959" y="556"/>
                    </a:cubicBezTo>
                    <a:close/>
                    <a:moveTo>
                      <a:pt x="9537" y="2039"/>
                    </a:moveTo>
                    <a:cubicBezTo>
                      <a:pt x="9976" y="2039"/>
                      <a:pt x="10334" y="2395"/>
                      <a:pt x="10334" y="2836"/>
                    </a:cubicBezTo>
                    <a:lnTo>
                      <a:pt x="10334" y="3522"/>
                    </a:lnTo>
                    <a:lnTo>
                      <a:pt x="1437" y="3522"/>
                    </a:lnTo>
                    <a:lnTo>
                      <a:pt x="1437" y="2839"/>
                    </a:lnTo>
                    <a:cubicBezTo>
                      <a:pt x="1437" y="2398"/>
                      <a:pt x="1794" y="2039"/>
                      <a:pt x="2234" y="2039"/>
                    </a:cubicBezTo>
                    <a:close/>
                    <a:moveTo>
                      <a:pt x="10334" y="4077"/>
                    </a:moveTo>
                    <a:lnTo>
                      <a:pt x="10334" y="5087"/>
                    </a:lnTo>
                    <a:cubicBezTo>
                      <a:pt x="10334" y="5242"/>
                      <a:pt x="10461" y="5362"/>
                      <a:pt x="10617" y="5364"/>
                    </a:cubicBezTo>
                    <a:cubicBezTo>
                      <a:pt x="10946" y="5367"/>
                      <a:pt x="11213" y="5636"/>
                      <a:pt x="11213" y="5966"/>
                    </a:cubicBezTo>
                    <a:lnTo>
                      <a:pt x="11213" y="16264"/>
                    </a:lnTo>
                    <a:cubicBezTo>
                      <a:pt x="11213" y="16597"/>
                      <a:pt x="10942" y="16866"/>
                      <a:pt x="10611" y="16866"/>
                    </a:cubicBezTo>
                    <a:lnTo>
                      <a:pt x="1160" y="16866"/>
                    </a:lnTo>
                    <a:cubicBezTo>
                      <a:pt x="827" y="16866"/>
                      <a:pt x="556" y="16596"/>
                      <a:pt x="556" y="16262"/>
                    </a:cubicBezTo>
                    <a:lnTo>
                      <a:pt x="556" y="5928"/>
                    </a:lnTo>
                    <a:cubicBezTo>
                      <a:pt x="556" y="5596"/>
                      <a:pt x="823" y="5325"/>
                      <a:pt x="1154" y="5324"/>
                    </a:cubicBezTo>
                    <a:cubicBezTo>
                      <a:pt x="1308" y="5322"/>
                      <a:pt x="1437" y="5201"/>
                      <a:pt x="1437" y="5045"/>
                    </a:cubicBezTo>
                    <a:lnTo>
                      <a:pt x="1437" y="4077"/>
                    </a:lnTo>
                    <a:close/>
                    <a:moveTo>
                      <a:pt x="4242" y="0"/>
                    </a:moveTo>
                    <a:cubicBezTo>
                      <a:pt x="4152" y="0"/>
                      <a:pt x="4078" y="74"/>
                      <a:pt x="4078" y="166"/>
                    </a:cubicBezTo>
                    <a:lnTo>
                      <a:pt x="4078" y="1205"/>
                    </a:lnTo>
                    <a:cubicBezTo>
                      <a:pt x="4078" y="1301"/>
                      <a:pt x="4094" y="1396"/>
                      <a:pt x="4125" y="1483"/>
                    </a:cubicBezTo>
                    <a:lnTo>
                      <a:pt x="1149" y="1483"/>
                    </a:lnTo>
                    <a:cubicBezTo>
                      <a:pt x="1001" y="1483"/>
                      <a:pt x="880" y="1602"/>
                      <a:pt x="880" y="1751"/>
                    </a:cubicBezTo>
                    <a:lnTo>
                      <a:pt x="880" y="3522"/>
                    </a:lnTo>
                    <a:lnTo>
                      <a:pt x="748" y="3522"/>
                    </a:lnTo>
                    <a:cubicBezTo>
                      <a:pt x="606" y="3522"/>
                      <a:pt x="479" y="3623"/>
                      <a:pt x="461" y="3765"/>
                    </a:cubicBezTo>
                    <a:cubicBezTo>
                      <a:pt x="442" y="3934"/>
                      <a:pt x="572" y="4077"/>
                      <a:pt x="738" y="4077"/>
                    </a:cubicBezTo>
                    <a:lnTo>
                      <a:pt x="880" y="4077"/>
                    </a:lnTo>
                    <a:lnTo>
                      <a:pt x="880" y="4805"/>
                    </a:lnTo>
                    <a:cubicBezTo>
                      <a:pt x="376" y="4931"/>
                      <a:pt x="1" y="5388"/>
                      <a:pt x="1" y="5932"/>
                    </a:cubicBezTo>
                    <a:lnTo>
                      <a:pt x="1" y="16262"/>
                    </a:lnTo>
                    <a:cubicBezTo>
                      <a:pt x="1" y="16903"/>
                      <a:pt x="519" y="17423"/>
                      <a:pt x="1160" y="17423"/>
                    </a:cubicBezTo>
                    <a:lnTo>
                      <a:pt x="10609" y="17423"/>
                    </a:lnTo>
                    <a:cubicBezTo>
                      <a:pt x="11250" y="17423"/>
                      <a:pt x="11770" y="16903"/>
                      <a:pt x="11770" y="16262"/>
                    </a:cubicBezTo>
                    <a:lnTo>
                      <a:pt x="11770" y="5932"/>
                    </a:lnTo>
                    <a:cubicBezTo>
                      <a:pt x="11770" y="5388"/>
                      <a:pt x="11395" y="4931"/>
                      <a:pt x="10889" y="4805"/>
                    </a:cubicBezTo>
                    <a:lnTo>
                      <a:pt x="10889" y="4077"/>
                    </a:lnTo>
                    <a:lnTo>
                      <a:pt x="11023" y="4077"/>
                    </a:lnTo>
                    <a:cubicBezTo>
                      <a:pt x="11155" y="4077"/>
                      <a:pt x="11276" y="3990"/>
                      <a:pt x="11303" y="3862"/>
                    </a:cubicBezTo>
                    <a:cubicBezTo>
                      <a:pt x="11342" y="3681"/>
                      <a:pt x="11205" y="3522"/>
                      <a:pt x="11033" y="3522"/>
                    </a:cubicBezTo>
                    <a:lnTo>
                      <a:pt x="10889" y="3522"/>
                    </a:lnTo>
                    <a:lnTo>
                      <a:pt x="10889" y="2836"/>
                    </a:lnTo>
                    <a:cubicBezTo>
                      <a:pt x="10889" y="2089"/>
                      <a:pt x="10284" y="1483"/>
                      <a:pt x="9537" y="1483"/>
                    </a:cubicBezTo>
                    <a:lnTo>
                      <a:pt x="7736" y="1483"/>
                    </a:lnTo>
                    <a:cubicBezTo>
                      <a:pt x="7767" y="1396"/>
                      <a:pt x="7785" y="1301"/>
                      <a:pt x="7785" y="1205"/>
                    </a:cubicBezTo>
                    <a:lnTo>
                      <a:pt x="7785" y="834"/>
                    </a:lnTo>
                    <a:cubicBezTo>
                      <a:pt x="7785" y="374"/>
                      <a:pt x="7411" y="0"/>
                      <a:pt x="6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7240725" y="3009425"/>
                <a:ext cx="41675" cy="13900"/>
              </a:xfrm>
              <a:custGeom>
                <a:avLst/>
                <a:gdLst/>
                <a:ahLst/>
                <a:cxnLst/>
                <a:rect l="l" t="t" r="r" b="b"/>
                <a:pathLst>
                  <a:path w="1667" h="556" extrusionOk="0">
                    <a:moveTo>
                      <a:pt x="277" y="0"/>
                    </a:moveTo>
                    <a:cubicBezTo>
                      <a:pt x="124" y="0"/>
                      <a:pt x="0" y="124"/>
                      <a:pt x="0" y="279"/>
                    </a:cubicBezTo>
                    <a:cubicBezTo>
                      <a:pt x="0" y="432"/>
                      <a:pt x="124" y="556"/>
                      <a:pt x="277" y="556"/>
                    </a:cubicBezTo>
                    <a:lnTo>
                      <a:pt x="1390" y="556"/>
                    </a:lnTo>
                    <a:cubicBezTo>
                      <a:pt x="1543" y="556"/>
                      <a:pt x="1667" y="432"/>
                      <a:pt x="1667" y="279"/>
                    </a:cubicBezTo>
                    <a:cubicBezTo>
                      <a:pt x="1667" y="124"/>
                      <a:pt x="1543"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7043900" y="3009425"/>
                <a:ext cx="182925" cy="13900"/>
              </a:xfrm>
              <a:custGeom>
                <a:avLst/>
                <a:gdLst/>
                <a:ahLst/>
                <a:cxnLst/>
                <a:rect l="l" t="t" r="r" b="b"/>
                <a:pathLst>
                  <a:path w="7317" h="556" extrusionOk="0">
                    <a:moveTo>
                      <a:pt x="279" y="0"/>
                    </a:moveTo>
                    <a:cubicBezTo>
                      <a:pt x="126" y="0"/>
                      <a:pt x="1" y="124"/>
                      <a:pt x="1" y="279"/>
                    </a:cubicBezTo>
                    <a:cubicBezTo>
                      <a:pt x="1" y="432"/>
                      <a:pt x="126" y="556"/>
                      <a:pt x="279" y="556"/>
                    </a:cubicBezTo>
                    <a:lnTo>
                      <a:pt x="7039" y="556"/>
                    </a:lnTo>
                    <a:cubicBezTo>
                      <a:pt x="7192" y="556"/>
                      <a:pt x="7316" y="432"/>
                      <a:pt x="7316" y="279"/>
                    </a:cubicBezTo>
                    <a:cubicBezTo>
                      <a:pt x="7316" y="124"/>
                      <a:pt x="7192" y="0"/>
                      <a:pt x="7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7065525" y="2734875"/>
                <a:ext cx="195625" cy="13900"/>
              </a:xfrm>
              <a:custGeom>
                <a:avLst/>
                <a:gdLst/>
                <a:ahLst/>
                <a:cxnLst/>
                <a:rect l="l" t="t" r="r" b="b"/>
                <a:pathLst>
                  <a:path w="7825" h="556" extrusionOk="0">
                    <a:moveTo>
                      <a:pt x="308" y="0"/>
                    </a:moveTo>
                    <a:cubicBezTo>
                      <a:pt x="165" y="0"/>
                      <a:pt x="37" y="102"/>
                      <a:pt x="21" y="243"/>
                    </a:cubicBezTo>
                    <a:cubicBezTo>
                      <a:pt x="0" y="412"/>
                      <a:pt x="132" y="556"/>
                      <a:pt x="297" y="556"/>
                    </a:cubicBezTo>
                    <a:lnTo>
                      <a:pt x="7508" y="556"/>
                    </a:lnTo>
                    <a:cubicBezTo>
                      <a:pt x="7640" y="556"/>
                      <a:pt x="7759" y="469"/>
                      <a:pt x="7786" y="340"/>
                    </a:cubicBezTo>
                    <a:cubicBezTo>
                      <a:pt x="7825" y="160"/>
                      <a:pt x="7690" y="0"/>
                      <a:pt x="7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 name="Google Shape;328;p39"/>
          <p:cNvGrpSpPr/>
          <p:nvPr/>
        </p:nvGrpSpPr>
        <p:grpSpPr>
          <a:xfrm>
            <a:off x="2840838" y="3518687"/>
            <a:ext cx="692100" cy="692100"/>
            <a:chOff x="4906038" y="3548987"/>
            <a:chExt cx="692100" cy="692100"/>
          </a:xfrm>
        </p:grpSpPr>
        <p:sp>
          <p:nvSpPr>
            <p:cNvPr id="329" name="Google Shape;329;p39"/>
            <p:cNvSpPr/>
            <p:nvPr/>
          </p:nvSpPr>
          <p:spPr>
            <a:xfrm>
              <a:off x="4906038" y="3548987"/>
              <a:ext cx="692100" cy="69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9"/>
            <p:cNvGrpSpPr/>
            <p:nvPr/>
          </p:nvGrpSpPr>
          <p:grpSpPr>
            <a:xfrm>
              <a:off x="5044750" y="3745908"/>
              <a:ext cx="414966" cy="298409"/>
              <a:chOff x="3226050" y="2650375"/>
              <a:chExt cx="412450" cy="296600"/>
            </a:xfrm>
          </p:grpSpPr>
          <p:sp>
            <p:nvSpPr>
              <p:cNvPr id="331" name="Google Shape;331;p39"/>
              <p:cNvSpPr/>
              <p:nvPr/>
            </p:nvSpPr>
            <p:spPr>
              <a:xfrm>
                <a:off x="3227800" y="2650375"/>
                <a:ext cx="336550" cy="236325"/>
              </a:xfrm>
              <a:custGeom>
                <a:avLst/>
                <a:gdLst/>
                <a:ahLst/>
                <a:cxnLst/>
                <a:rect l="l" t="t" r="r" b="b"/>
                <a:pathLst>
                  <a:path w="13462" h="9453" extrusionOk="0">
                    <a:moveTo>
                      <a:pt x="3173" y="0"/>
                    </a:moveTo>
                    <a:cubicBezTo>
                      <a:pt x="3020" y="0"/>
                      <a:pt x="2896" y="124"/>
                      <a:pt x="2896" y="277"/>
                    </a:cubicBezTo>
                    <a:cubicBezTo>
                      <a:pt x="2896" y="560"/>
                      <a:pt x="2909" y="839"/>
                      <a:pt x="2936" y="1126"/>
                    </a:cubicBezTo>
                    <a:cubicBezTo>
                      <a:pt x="2186" y="1197"/>
                      <a:pt x="1490" y="1522"/>
                      <a:pt x="951" y="2061"/>
                    </a:cubicBezTo>
                    <a:cubicBezTo>
                      <a:pt x="337" y="2675"/>
                      <a:pt x="1" y="3490"/>
                      <a:pt x="1" y="4356"/>
                    </a:cubicBezTo>
                    <a:cubicBezTo>
                      <a:pt x="1" y="5222"/>
                      <a:pt x="337" y="6037"/>
                      <a:pt x="951" y="6649"/>
                    </a:cubicBezTo>
                    <a:cubicBezTo>
                      <a:pt x="1563" y="7262"/>
                      <a:pt x="2378" y="7599"/>
                      <a:pt x="3244" y="7599"/>
                    </a:cubicBezTo>
                    <a:lnTo>
                      <a:pt x="4606" y="7599"/>
                    </a:lnTo>
                    <a:cubicBezTo>
                      <a:pt x="4703" y="8145"/>
                      <a:pt x="4750" y="8662"/>
                      <a:pt x="4750" y="9175"/>
                    </a:cubicBezTo>
                    <a:cubicBezTo>
                      <a:pt x="4750" y="9328"/>
                      <a:pt x="4874" y="9452"/>
                      <a:pt x="5027" y="9452"/>
                    </a:cubicBezTo>
                    <a:lnTo>
                      <a:pt x="11329" y="9452"/>
                    </a:lnTo>
                    <a:cubicBezTo>
                      <a:pt x="11482" y="9452"/>
                      <a:pt x="11608" y="9328"/>
                      <a:pt x="11608" y="9175"/>
                    </a:cubicBezTo>
                    <a:cubicBezTo>
                      <a:pt x="11608" y="7585"/>
                      <a:pt x="12051" y="6238"/>
                      <a:pt x="12521" y="4813"/>
                    </a:cubicBezTo>
                    <a:cubicBezTo>
                      <a:pt x="12983" y="3409"/>
                      <a:pt x="13461" y="1957"/>
                      <a:pt x="13461" y="277"/>
                    </a:cubicBezTo>
                    <a:cubicBezTo>
                      <a:pt x="13461" y="124"/>
                      <a:pt x="13336" y="0"/>
                      <a:pt x="13183" y="0"/>
                    </a:cubicBezTo>
                    <a:lnTo>
                      <a:pt x="11640" y="0"/>
                    </a:lnTo>
                    <a:cubicBezTo>
                      <a:pt x="11487" y="0"/>
                      <a:pt x="11361" y="124"/>
                      <a:pt x="11361" y="277"/>
                    </a:cubicBezTo>
                    <a:cubicBezTo>
                      <a:pt x="11361" y="432"/>
                      <a:pt x="11487" y="556"/>
                      <a:pt x="11640" y="556"/>
                    </a:cubicBezTo>
                    <a:lnTo>
                      <a:pt x="12901" y="556"/>
                    </a:lnTo>
                    <a:cubicBezTo>
                      <a:pt x="12853" y="2026"/>
                      <a:pt x="12434" y="3298"/>
                      <a:pt x="11993" y="4639"/>
                    </a:cubicBezTo>
                    <a:cubicBezTo>
                      <a:pt x="11556" y="5965"/>
                      <a:pt x="11105" y="7333"/>
                      <a:pt x="11055" y="8897"/>
                    </a:cubicBezTo>
                    <a:lnTo>
                      <a:pt x="5302" y="8897"/>
                    </a:lnTo>
                    <a:cubicBezTo>
                      <a:pt x="5284" y="8369"/>
                      <a:pt x="5221" y="7833"/>
                      <a:pt x="5110" y="7267"/>
                    </a:cubicBezTo>
                    <a:cubicBezTo>
                      <a:pt x="5085" y="7137"/>
                      <a:pt x="4970" y="7043"/>
                      <a:pt x="4838" y="7043"/>
                    </a:cubicBezTo>
                    <a:lnTo>
                      <a:pt x="3244" y="7043"/>
                    </a:lnTo>
                    <a:cubicBezTo>
                      <a:pt x="2526" y="7043"/>
                      <a:pt x="1851" y="6763"/>
                      <a:pt x="1344" y="6256"/>
                    </a:cubicBezTo>
                    <a:cubicBezTo>
                      <a:pt x="837" y="5749"/>
                      <a:pt x="556" y="5072"/>
                      <a:pt x="556" y="4356"/>
                    </a:cubicBezTo>
                    <a:cubicBezTo>
                      <a:pt x="556" y="3638"/>
                      <a:pt x="837" y="2963"/>
                      <a:pt x="1344" y="2456"/>
                    </a:cubicBezTo>
                    <a:cubicBezTo>
                      <a:pt x="1851" y="1947"/>
                      <a:pt x="2526" y="1668"/>
                      <a:pt x="3244" y="1668"/>
                    </a:cubicBezTo>
                    <a:cubicBezTo>
                      <a:pt x="3324" y="1668"/>
                      <a:pt x="3400" y="1633"/>
                      <a:pt x="3453" y="1573"/>
                    </a:cubicBezTo>
                    <a:cubicBezTo>
                      <a:pt x="3505" y="1514"/>
                      <a:pt x="3531" y="1435"/>
                      <a:pt x="3521" y="1356"/>
                    </a:cubicBezTo>
                    <a:cubicBezTo>
                      <a:pt x="3486" y="1082"/>
                      <a:pt x="3465" y="818"/>
                      <a:pt x="3457" y="556"/>
                    </a:cubicBezTo>
                    <a:lnTo>
                      <a:pt x="10527" y="556"/>
                    </a:lnTo>
                    <a:cubicBezTo>
                      <a:pt x="10682" y="556"/>
                      <a:pt x="10806" y="432"/>
                      <a:pt x="10806" y="277"/>
                    </a:cubicBezTo>
                    <a:cubicBezTo>
                      <a:pt x="10806" y="124"/>
                      <a:pt x="10682" y="0"/>
                      <a:pt x="10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3255625" y="2705950"/>
                <a:ext cx="93625" cy="106625"/>
              </a:xfrm>
              <a:custGeom>
                <a:avLst/>
                <a:gdLst/>
                <a:ahLst/>
                <a:cxnLst/>
                <a:rect l="l" t="t" r="r" b="b"/>
                <a:pathLst>
                  <a:path w="3745" h="4265" extrusionOk="0">
                    <a:moveTo>
                      <a:pt x="2112" y="558"/>
                    </a:moveTo>
                    <a:cubicBezTo>
                      <a:pt x="2284" y="1255"/>
                      <a:pt x="2508" y="1933"/>
                      <a:pt x="2724" y="2590"/>
                    </a:cubicBezTo>
                    <a:cubicBezTo>
                      <a:pt x="2844" y="2956"/>
                      <a:pt x="2967" y="3331"/>
                      <a:pt x="3081" y="3708"/>
                    </a:cubicBezTo>
                    <a:lnTo>
                      <a:pt x="2131" y="3708"/>
                    </a:lnTo>
                    <a:cubicBezTo>
                      <a:pt x="1711" y="3708"/>
                      <a:pt x="1315" y="3544"/>
                      <a:pt x="1017" y="3247"/>
                    </a:cubicBezTo>
                    <a:cubicBezTo>
                      <a:pt x="720" y="2949"/>
                      <a:pt x="556" y="2553"/>
                      <a:pt x="556" y="2133"/>
                    </a:cubicBezTo>
                    <a:cubicBezTo>
                      <a:pt x="556" y="1711"/>
                      <a:pt x="720" y="1317"/>
                      <a:pt x="1017" y="1019"/>
                    </a:cubicBezTo>
                    <a:cubicBezTo>
                      <a:pt x="1310" y="726"/>
                      <a:pt x="1698" y="563"/>
                      <a:pt x="2112" y="558"/>
                    </a:cubicBezTo>
                    <a:close/>
                    <a:moveTo>
                      <a:pt x="2131" y="1"/>
                    </a:moveTo>
                    <a:cubicBezTo>
                      <a:pt x="1563" y="1"/>
                      <a:pt x="1026" y="223"/>
                      <a:pt x="624" y="626"/>
                    </a:cubicBezTo>
                    <a:cubicBezTo>
                      <a:pt x="221" y="1028"/>
                      <a:pt x="1" y="1563"/>
                      <a:pt x="1" y="2133"/>
                    </a:cubicBezTo>
                    <a:cubicBezTo>
                      <a:pt x="1" y="2701"/>
                      <a:pt x="221" y="3238"/>
                      <a:pt x="624" y="3640"/>
                    </a:cubicBezTo>
                    <a:cubicBezTo>
                      <a:pt x="1026" y="4043"/>
                      <a:pt x="1563" y="4265"/>
                      <a:pt x="2131" y="4265"/>
                    </a:cubicBezTo>
                    <a:lnTo>
                      <a:pt x="3453" y="4265"/>
                    </a:lnTo>
                    <a:cubicBezTo>
                      <a:pt x="3540" y="4265"/>
                      <a:pt x="3622" y="4223"/>
                      <a:pt x="3675" y="4154"/>
                    </a:cubicBezTo>
                    <a:cubicBezTo>
                      <a:pt x="3727" y="4085"/>
                      <a:pt x="3744" y="3994"/>
                      <a:pt x="3720" y="3911"/>
                    </a:cubicBezTo>
                    <a:cubicBezTo>
                      <a:pt x="3577" y="3403"/>
                      <a:pt x="3411" y="2903"/>
                      <a:pt x="3252" y="2416"/>
                    </a:cubicBezTo>
                    <a:cubicBezTo>
                      <a:pt x="3017" y="1705"/>
                      <a:pt x="2775" y="967"/>
                      <a:pt x="2601" y="217"/>
                    </a:cubicBezTo>
                    <a:cubicBezTo>
                      <a:pt x="2572" y="91"/>
                      <a:pt x="2459" y="1"/>
                      <a:pt x="2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3336250" y="2705950"/>
                <a:ext cx="192025" cy="152975"/>
              </a:xfrm>
              <a:custGeom>
                <a:avLst/>
                <a:gdLst/>
                <a:ahLst/>
                <a:cxnLst/>
                <a:rect l="l" t="t" r="r" b="b"/>
                <a:pathLst>
                  <a:path w="7681" h="6119" extrusionOk="0">
                    <a:moveTo>
                      <a:pt x="3840" y="556"/>
                    </a:moveTo>
                    <a:cubicBezTo>
                      <a:pt x="4215" y="556"/>
                      <a:pt x="4384" y="655"/>
                      <a:pt x="4598" y="779"/>
                    </a:cubicBezTo>
                    <a:cubicBezTo>
                      <a:pt x="4840" y="919"/>
                      <a:pt x="5112" y="1077"/>
                      <a:pt x="5635" y="1077"/>
                    </a:cubicBezTo>
                    <a:cubicBezTo>
                      <a:pt x="6326" y="1077"/>
                      <a:pt x="6564" y="962"/>
                      <a:pt x="6925" y="792"/>
                    </a:cubicBezTo>
                    <a:cubicBezTo>
                      <a:pt x="6941" y="784"/>
                      <a:pt x="6959" y="775"/>
                      <a:pt x="6975" y="767"/>
                    </a:cubicBezTo>
                    <a:lnTo>
                      <a:pt x="6975" y="767"/>
                    </a:lnTo>
                    <a:cubicBezTo>
                      <a:pt x="6861" y="1205"/>
                      <a:pt x="6743" y="1629"/>
                      <a:pt x="6598" y="2069"/>
                    </a:cubicBezTo>
                    <a:cubicBezTo>
                      <a:pt x="6238" y="3164"/>
                      <a:pt x="5864" y="4294"/>
                      <a:pt x="5695" y="5561"/>
                    </a:cubicBezTo>
                    <a:lnTo>
                      <a:pt x="1985" y="5561"/>
                    </a:lnTo>
                    <a:cubicBezTo>
                      <a:pt x="1816" y="4294"/>
                      <a:pt x="1444" y="3164"/>
                      <a:pt x="1083" y="2069"/>
                    </a:cubicBezTo>
                    <a:cubicBezTo>
                      <a:pt x="938" y="1629"/>
                      <a:pt x="819" y="1205"/>
                      <a:pt x="705" y="767"/>
                    </a:cubicBezTo>
                    <a:lnTo>
                      <a:pt x="705" y="767"/>
                    </a:lnTo>
                    <a:cubicBezTo>
                      <a:pt x="722" y="775"/>
                      <a:pt x="738" y="784"/>
                      <a:pt x="755" y="792"/>
                    </a:cubicBezTo>
                    <a:cubicBezTo>
                      <a:pt x="1115" y="962"/>
                      <a:pt x="1355" y="1077"/>
                      <a:pt x="2044" y="1077"/>
                    </a:cubicBezTo>
                    <a:cubicBezTo>
                      <a:pt x="2568" y="1077"/>
                      <a:pt x="2842" y="919"/>
                      <a:pt x="3081" y="779"/>
                    </a:cubicBezTo>
                    <a:cubicBezTo>
                      <a:pt x="3296" y="655"/>
                      <a:pt x="3466" y="556"/>
                      <a:pt x="3840" y="556"/>
                    </a:cubicBezTo>
                    <a:close/>
                    <a:moveTo>
                      <a:pt x="3840" y="1"/>
                    </a:moveTo>
                    <a:cubicBezTo>
                      <a:pt x="3317" y="1"/>
                      <a:pt x="3044" y="159"/>
                      <a:pt x="2803" y="297"/>
                    </a:cubicBezTo>
                    <a:cubicBezTo>
                      <a:pt x="2589" y="423"/>
                      <a:pt x="2420" y="519"/>
                      <a:pt x="2044" y="519"/>
                    </a:cubicBezTo>
                    <a:cubicBezTo>
                      <a:pt x="1479" y="519"/>
                      <a:pt x="1328" y="447"/>
                      <a:pt x="995" y="289"/>
                    </a:cubicBezTo>
                    <a:cubicBezTo>
                      <a:pt x="845" y="217"/>
                      <a:pt x="658" y="128"/>
                      <a:pt x="395" y="28"/>
                    </a:cubicBezTo>
                    <a:cubicBezTo>
                      <a:pt x="363" y="16"/>
                      <a:pt x="329" y="10"/>
                      <a:pt x="296" y="10"/>
                    </a:cubicBezTo>
                    <a:cubicBezTo>
                      <a:pt x="229" y="10"/>
                      <a:pt x="163" y="34"/>
                      <a:pt x="110" y="80"/>
                    </a:cubicBezTo>
                    <a:cubicBezTo>
                      <a:pt x="33" y="149"/>
                      <a:pt x="1" y="255"/>
                      <a:pt x="27" y="355"/>
                    </a:cubicBezTo>
                    <a:cubicBezTo>
                      <a:pt x="191" y="1011"/>
                      <a:pt x="346" y="1606"/>
                      <a:pt x="555" y="2242"/>
                    </a:cubicBezTo>
                    <a:cubicBezTo>
                      <a:pt x="930" y="3383"/>
                      <a:pt x="1318" y="4560"/>
                      <a:pt x="1463" y="5870"/>
                    </a:cubicBezTo>
                    <a:cubicBezTo>
                      <a:pt x="1479" y="6010"/>
                      <a:pt x="1598" y="6118"/>
                      <a:pt x="1740" y="6118"/>
                    </a:cubicBezTo>
                    <a:lnTo>
                      <a:pt x="5941" y="6118"/>
                    </a:lnTo>
                    <a:cubicBezTo>
                      <a:pt x="6083" y="6118"/>
                      <a:pt x="6202" y="6010"/>
                      <a:pt x="6218" y="5870"/>
                    </a:cubicBezTo>
                    <a:cubicBezTo>
                      <a:pt x="6363" y="4560"/>
                      <a:pt x="6751" y="3381"/>
                      <a:pt x="7125" y="2242"/>
                    </a:cubicBezTo>
                    <a:cubicBezTo>
                      <a:pt x="7336" y="1606"/>
                      <a:pt x="7495" y="986"/>
                      <a:pt x="7655" y="355"/>
                    </a:cubicBezTo>
                    <a:cubicBezTo>
                      <a:pt x="7680" y="255"/>
                      <a:pt x="7647" y="149"/>
                      <a:pt x="7569" y="80"/>
                    </a:cubicBezTo>
                    <a:cubicBezTo>
                      <a:pt x="7518" y="34"/>
                      <a:pt x="7452" y="10"/>
                      <a:pt x="7386" y="10"/>
                    </a:cubicBezTo>
                    <a:cubicBezTo>
                      <a:pt x="7352" y="10"/>
                      <a:pt x="7318" y="16"/>
                      <a:pt x="7286" y="28"/>
                    </a:cubicBezTo>
                    <a:cubicBezTo>
                      <a:pt x="7023" y="128"/>
                      <a:pt x="6837" y="217"/>
                      <a:pt x="6685" y="289"/>
                    </a:cubicBezTo>
                    <a:cubicBezTo>
                      <a:pt x="6352" y="449"/>
                      <a:pt x="6201" y="519"/>
                      <a:pt x="5635" y="519"/>
                    </a:cubicBezTo>
                    <a:cubicBezTo>
                      <a:pt x="5262" y="519"/>
                      <a:pt x="5091" y="423"/>
                      <a:pt x="4877" y="297"/>
                    </a:cubicBezTo>
                    <a:cubicBezTo>
                      <a:pt x="4637" y="159"/>
                      <a:pt x="4363" y="1"/>
                      <a:pt x="3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3226050" y="2900600"/>
                <a:ext cx="412450" cy="46375"/>
              </a:xfrm>
              <a:custGeom>
                <a:avLst/>
                <a:gdLst/>
                <a:ahLst/>
                <a:cxnLst/>
                <a:rect l="l" t="t" r="r" b="b"/>
                <a:pathLst>
                  <a:path w="16498" h="1855" extrusionOk="0">
                    <a:moveTo>
                      <a:pt x="15480" y="556"/>
                    </a:moveTo>
                    <a:lnTo>
                      <a:pt x="15362" y="964"/>
                    </a:lnTo>
                    <a:cubicBezTo>
                      <a:pt x="15312" y="1139"/>
                      <a:pt x="15103" y="1297"/>
                      <a:pt x="14921" y="1297"/>
                    </a:cubicBezTo>
                    <a:lnTo>
                      <a:pt x="1575" y="1297"/>
                    </a:lnTo>
                    <a:cubicBezTo>
                      <a:pt x="1395" y="1297"/>
                      <a:pt x="1184" y="1139"/>
                      <a:pt x="1134" y="964"/>
                    </a:cubicBezTo>
                    <a:lnTo>
                      <a:pt x="1018" y="556"/>
                    </a:lnTo>
                    <a:close/>
                    <a:moveTo>
                      <a:pt x="279" y="1"/>
                    </a:moveTo>
                    <a:cubicBezTo>
                      <a:pt x="124" y="1"/>
                      <a:pt x="0" y="125"/>
                      <a:pt x="0" y="278"/>
                    </a:cubicBezTo>
                    <a:cubicBezTo>
                      <a:pt x="0" y="431"/>
                      <a:pt x="124" y="556"/>
                      <a:pt x="279" y="556"/>
                    </a:cubicBezTo>
                    <a:lnTo>
                      <a:pt x="440" y="556"/>
                    </a:lnTo>
                    <a:lnTo>
                      <a:pt x="599" y="1117"/>
                    </a:lnTo>
                    <a:cubicBezTo>
                      <a:pt x="718" y="1530"/>
                      <a:pt x="1147" y="1854"/>
                      <a:pt x="1576" y="1854"/>
                    </a:cubicBezTo>
                    <a:lnTo>
                      <a:pt x="14921" y="1854"/>
                    </a:lnTo>
                    <a:cubicBezTo>
                      <a:pt x="15351" y="1854"/>
                      <a:pt x="15779" y="1530"/>
                      <a:pt x="15897" y="1117"/>
                    </a:cubicBezTo>
                    <a:lnTo>
                      <a:pt x="16058" y="556"/>
                    </a:lnTo>
                    <a:lnTo>
                      <a:pt x="16219" y="556"/>
                    </a:lnTo>
                    <a:cubicBezTo>
                      <a:pt x="16372" y="556"/>
                      <a:pt x="16497" y="431"/>
                      <a:pt x="16497" y="278"/>
                    </a:cubicBezTo>
                    <a:cubicBezTo>
                      <a:pt x="16497" y="125"/>
                      <a:pt x="16372" y="1"/>
                      <a:pt x="16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 name="Google Shape;335;p39"/>
          <p:cNvGrpSpPr/>
          <p:nvPr/>
        </p:nvGrpSpPr>
        <p:grpSpPr>
          <a:xfrm>
            <a:off x="4652513" y="2413880"/>
            <a:ext cx="692100" cy="692100"/>
            <a:chOff x="4906038" y="2456649"/>
            <a:chExt cx="692100" cy="692100"/>
          </a:xfrm>
        </p:grpSpPr>
        <p:sp>
          <p:nvSpPr>
            <p:cNvPr id="336" name="Google Shape;336;p39"/>
            <p:cNvSpPr/>
            <p:nvPr/>
          </p:nvSpPr>
          <p:spPr>
            <a:xfrm>
              <a:off x="4906038" y="2456649"/>
              <a:ext cx="692100" cy="69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9"/>
            <p:cNvGrpSpPr/>
            <p:nvPr/>
          </p:nvGrpSpPr>
          <p:grpSpPr>
            <a:xfrm>
              <a:off x="5120524" y="2607570"/>
              <a:ext cx="263155" cy="390276"/>
              <a:chOff x="6292500" y="2605025"/>
              <a:chExt cx="293700" cy="435625"/>
            </a:xfrm>
          </p:grpSpPr>
          <p:sp>
            <p:nvSpPr>
              <p:cNvPr id="338" name="Google Shape;338;p39"/>
              <p:cNvSpPr/>
              <p:nvPr/>
            </p:nvSpPr>
            <p:spPr>
              <a:xfrm>
                <a:off x="6319725" y="2818200"/>
                <a:ext cx="75100" cy="106625"/>
              </a:xfrm>
              <a:custGeom>
                <a:avLst/>
                <a:gdLst/>
                <a:ahLst/>
                <a:cxnLst/>
                <a:rect l="l" t="t" r="r" b="b"/>
                <a:pathLst>
                  <a:path w="3004" h="4265" extrusionOk="0">
                    <a:moveTo>
                      <a:pt x="2021" y="561"/>
                    </a:moveTo>
                    <a:lnTo>
                      <a:pt x="2404" y="3707"/>
                    </a:lnTo>
                    <a:lnTo>
                      <a:pt x="2132" y="3707"/>
                    </a:lnTo>
                    <a:cubicBezTo>
                      <a:pt x="1712" y="3707"/>
                      <a:pt x="1316" y="3545"/>
                      <a:pt x="1018" y="3247"/>
                    </a:cubicBezTo>
                    <a:cubicBezTo>
                      <a:pt x="720" y="2949"/>
                      <a:pt x="557" y="2553"/>
                      <a:pt x="557" y="2132"/>
                    </a:cubicBezTo>
                    <a:cubicBezTo>
                      <a:pt x="557" y="1712"/>
                      <a:pt x="720" y="1316"/>
                      <a:pt x="1018" y="1018"/>
                    </a:cubicBezTo>
                    <a:cubicBezTo>
                      <a:pt x="1290" y="748"/>
                      <a:pt x="1643" y="587"/>
                      <a:pt x="2021" y="561"/>
                    </a:cubicBezTo>
                    <a:close/>
                    <a:moveTo>
                      <a:pt x="2132" y="0"/>
                    </a:moveTo>
                    <a:cubicBezTo>
                      <a:pt x="1562" y="0"/>
                      <a:pt x="1028" y="223"/>
                      <a:pt x="625" y="625"/>
                    </a:cubicBezTo>
                    <a:cubicBezTo>
                      <a:pt x="222" y="1028"/>
                      <a:pt x="0" y="1562"/>
                      <a:pt x="0" y="2132"/>
                    </a:cubicBezTo>
                    <a:cubicBezTo>
                      <a:pt x="0" y="2701"/>
                      <a:pt x="222" y="3237"/>
                      <a:pt x="625" y="3640"/>
                    </a:cubicBezTo>
                    <a:cubicBezTo>
                      <a:pt x="1028" y="4042"/>
                      <a:pt x="1562" y="4264"/>
                      <a:pt x="2132" y="4264"/>
                    </a:cubicBezTo>
                    <a:lnTo>
                      <a:pt x="2718" y="4264"/>
                    </a:lnTo>
                    <a:cubicBezTo>
                      <a:pt x="2797" y="4264"/>
                      <a:pt x="2875" y="4229"/>
                      <a:pt x="2926" y="4169"/>
                    </a:cubicBezTo>
                    <a:cubicBezTo>
                      <a:pt x="2979" y="4110"/>
                      <a:pt x="3003" y="4031"/>
                      <a:pt x="2994" y="3952"/>
                    </a:cubicBezTo>
                    <a:lnTo>
                      <a:pt x="2543" y="245"/>
                    </a:lnTo>
                    <a:cubicBezTo>
                      <a:pt x="2527" y="105"/>
                      <a:pt x="2408" y="0"/>
                      <a:pt x="2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9"/>
              <p:cNvSpPr/>
              <p:nvPr/>
            </p:nvSpPr>
            <p:spPr>
              <a:xfrm>
                <a:off x="6292500" y="2605025"/>
                <a:ext cx="293700" cy="435625"/>
              </a:xfrm>
              <a:custGeom>
                <a:avLst/>
                <a:gdLst/>
                <a:ahLst/>
                <a:cxnLst/>
                <a:rect l="l" t="t" r="r" b="b"/>
                <a:pathLst>
                  <a:path w="11748" h="17425" extrusionOk="0">
                    <a:moveTo>
                      <a:pt x="8261" y="558"/>
                    </a:moveTo>
                    <a:cubicBezTo>
                      <a:pt x="8624" y="558"/>
                      <a:pt x="8931" y="790"/>
                      <a:pt x="9047" y="1114"/>
                    </a:cubicBezTo>
                    <a:lnTo>
                      <a:pt x="3901" y="1114"/>
                    </a:lnTo>
                    <a:cubicBezTo>
                      <a:pt x="4015" y="790"/>
                      <a:pt x="4324" y="558"/>
                      <a:pt x="4687" y="558"/>
                    </a:cubicBezTo>
                    <a:cubicBezTo>
                      <a:pt x="4954" y="558"/>
                      <a:pt x="5199" y="680"/>
                      <a:pt x="5356" y="895"/>
                    </a:cubicBezTo>
                    <a:cubicBezTo>
                      <a:pt x="5410" y="966"/>
                      <a:pt x="5492" y="1007"/>
                      <a:pt x="5580" y="1007"/>
                    </a:cubicBezTo>
                    <a:cubicBezTo>
                      <a:pt x="5669" y="1007"/>
                      <a:pt x="5751" y="966"/>
                      <a:pt x="5804" y="895"/>
                    </a:cubicBezTo>
                    <a:cubicBezTo>
                      <a:pt x="5964" y="680"/>
                      <a:pt x="6207" y="558"/>
                      <a:pt x="6474" y="558"/>
                    </a:cubicBezTo>
                    <a:cubicBezTo>
                      <a:pt x="6741" y="558"/>
                      <a:pt x="6984" y="680"/>
                      <a:pt x="7144" y="895"/>
                    </a:cubicBezTo>
                    <a:cubicBezTo>
                      <a:pt x="7197" y="966"/>
                      <a:pt x="7279" y="1007"/>
                      <a:pt x="7368" y="1007"/>
                    </a:cubicBezTo>
                    <a:cubicBezTo>
                      <a:pt x="7455" y="1007"/>
                      <a:pt x="7538" y="966"/>
                      <a:pt x="7590" y="895"/>
                    </a:cubicBezTo>
                    <a:cubicBezTo>
                      <a:pt x="7749" y="680"/>
                      <a:pt x="7994" y="558"/>
                      <a:pt x="8261" y="558"/>
                    </a:cubicBezTo>
                    <a:close/>
                    <a:moveTo>
                      <a:pt x="10186" y="1669"/>
                    </a:moveTo>
                    <a:lnTo>
                      <a:pt x="8604" y="14703"/>
                    </a:lnTo>
                    <a:cubicBezTo>
                      <a:pt x="8603" y="14714"/>
                      <a:pt x="8601" y="14725"/>
                      <a:pt x="8601" y="14737"/>
                    </a:cubicBezTo>
                    <a:cubicBezTo>
                      <a:pt x="8601" y="15210"/>
                      <a:pt x="9001" y="15642"/>
                      <a:pt x="9786" y="16018"/>
                    </a:cubicBezTo>
                    <a:cubicBezTo>
                      <a:pt x="10316" y="16273"/>
                      <a:pt x="10840" y="16415"/>
                      <a:pt x="10860" y="16421"/>
                    </a:cubicBezTo>
                    <a:cubicBezTo>
                      <a:pt x="11034" y="16466"/>
                      <a:pt x="11192" y="16672"/>
                      <a:pt x="11192" y="16853"/>
                    </a:cubicBezTo>
                    <a:lnTo>
                      <a:pt x="11192" y="16869"/>
                    </a:lnTo>
                    <a:lnTo>
                      <a:pt x="1785" y="16869"/>
                    </a:lnTo>
                    <a:lnTo>
                      <a:pt x="1785" y="16853"/>
                    </a:lnTo>
                    <a:cubicBezTo>
                      <a:pt x="1785" y="16672"/>
                      <a:pt x="1943" y="16468"/>
                      <a:pt x="2117" y="16421"/>
                    </a:cubicBezTo>
                    <a:cubicBezTo>
                      <a:pt x="2138" y="16415"/>
                      <a:pt x="2661" y="16273"/>
                      <a:pt x="3192" y="16018"/>
                    </a:cubicBezTo>
                    <a:cubicBezTo>
                      <a:pt x="3823" y="15717"/>
                      <a:pt x="4205" y="15381"/>
                      <a:pt x="4332" y="15015"/>
                    </a:cubicBezTo>
                    <a:lnTo>
                      <a:pt x="7772" y="15015"/>
                    </a:lnTo>
                    <a:cubicBezTo>
                      <a:pt x="7904" y="15015"/>
                      <a:pt x="8025" y="14927"/>
                      <a:pt x="8052" y="14799"/>
                    </a:cubicBezTo>
                    <a:cubicBezTo>
                      <a:pt x="8091" y="14619"/>
                      <a:pt x="7954" y="14460"/>
                      <a:pt x="7780" y="14460"/>
                    </a:cubicBezTo>
                    <a:lnTo>
                      <a:pt x="4324" y="14460"/>
                    </a:lnTo>
                    <a:lnTo>
                      <a:pt x="4220" y="13592"/>
                    </a:lnTo>
                    <a:cubicBezTo>
                      <a:pt x="4202" y="13452"/>
                      <a:pt x="4084" y="13347"/>
                      <a:pt x="3943" y="13347"/>
                    </a:cubicBezTo>
                    <a:lnTo>
                      <a:pt x="2788" y="13347"/>
                    </a:lnTo>
                    <a:cubicBezTo>
                      <a:pt x="2759" y="13347"/>
                      <a:pt x="2729" y="13344"/>
                      <a:pt x="2701" y="13336"/>
                    </a:cubicBezTo>
                    <a:cubicBezTo>
                      <a:pt x="968" y="12875"/>
                      <a:pt x="133" y="11223"/>
                      <a:pt x="720" y="9642"/>
                    </a:cubicBezTo>
                    <a:cubicBezTo>
                      <a:pt x="725" y="9632"/>
                      <a:pt x="729" y="9621"/>
                      <a:pt x="733" y="9611"/>
                    </a:cubicBezTo>
                    <a:cubicBezTo>
                      <a:pt x="1209" y="8572"/>
                      <a:pt x="2170" y="7972"/>
                      <a:pt x="3223" y="7972"/>
                    </a:cubicBezTo>
                    <a:cubicBezTo>
                      <a:pt x="3232" y="7972"/>
                      <a:pt x="3242" y="7972"/>
                      <a:pt x="3252" y="7972"/>
                    </a:cubicBezTo>
                    <a:cubicBezTo>
                      <a:pt x="3255" y="7972"/>
                      <a:pt x="3257" y="7972"/>
                      <a:pt x="3260" y="7970"/>
                    </a:cubicBezTo>
                    <a:cubicBezTo>
                      <a:pt x="3424" y="7941"/>
                      <a:pt x="3514" y="7800"/>
                      <a:pt x="3498" y="7659"/>
                    </a:cubicBezTo>
                    <a:lnTo>
                      <a:pt x="2769" y="1669"/>
                    </a:lnTo>
                    <a:lnTo>
                      <a:pt x="3348" y="1669"/>
                    </a:lnTo>
                    <a:lnTo>
                      <a:pt x="4661" y="12473"/>
                    </a:lnTo>
                    <a:cubicBezTo>
                      <a:pt x="4687" y="13072"/>
                      <a:pt x="5814" y="13162"/>
                      <a:pt x="6489" y="13162"/>
                    </a:cubicBezTo>
                    <a:cubicBezTo>
                      <a:pt x="7163" y="13162"/>
                      <a:pt x="8290" y="13072"/>
                      <a:pt x="8315" y="12473"/>
                    </a:cubicBezTo>
                    <a:lnTo>
                      <a:pt x="8918" y="7506"/>
                    </a:lnTo>
                    <a:cubicBezTo>
                      <a:pt x="8936" y="7355"/>
                      <a:pt x="8828" y="7217"/>
                      <a:pt x="8677" y="7197"/>
                    </a:cubicBezTo>
                    <a:cubicBezTo>
                      <a:pt x="8666" y="7196"/>
                      <a:pt x="8655" y="7195"/>
                      <a:pt x="8644" y="7195"/>
                    </a:cubicBezTo>
                    <a:cubicBezTo>
                      <a:pt x="8505" y="7195"/>
                      <a:pt x="8384" y="7298"/>
                      <a:pt x="8368" y="7440"/>
                    </a:cubicBezTo>
                    <a:lnTo>
                      <a:pt x="7765" y="12402"/>
                    </a:lnTo>
                    <a:cubicBezTo>
                      <a:pt x="7659" y="12481"/>
                      <a:pt x="7218" y="12606"/>
                      <a:pt x="6489" y="12606"/>
                    </a:cubicBezTo>
                    <a:cubicBezTo>
                      <a:pt x="5759" y="12606"/>
                      <a:pt x="5316" y="12479"/>
                      <a:pt x="5212" y="12402"/>
                    </a:cubicBezTo>
                    <a:cubicBezTo>
                      <a:pt x="5158" y="11967"/>
                      <a:pt x="4121" y="3420"/>
                      <a:pt x="3909" y="1669"/>
                    </a:cubicBezTo>
                    <a:lnTo>
                      <a:pt x="9068" y="1669"/>
                    </a:lnTo>
                    <a:lnTo>
                      <a:pt x="8501" y="6336"/>
                    </a:lnTo>
                    <a:cubicBezTo>
                      <a:pt x="8482" y="6489"/>
                      <a:pt x="8592" y="6627"/>
                      <a:pt x="8743" y="6647"/>
                    </a:cubicBezTo>
                    <a:cubicBezTo>
                      <a:pt x="8754" y="6648"/>
                      <a:pt x="8765" y="6648"/>
                      <a:pt x="8776" y="6648"/>
                    </a:cubicBezTo>
                    <a:cubicBezTo>
                      <a:pt x="8915" y="6648"/>
                      <a:pt x="9036" y="6545"/>
                      <a:pt x="9052" y="6403"/>
                    </a:cubicBezTo>
                    <a:lnTo>
                      <a:pt x="9627" y="1669"/>
                    </a:lnTo>
                    <a:close/>
                    <a:moveTo>
                      <a:pt x="4711" y="1"/>
                    </a:moveTo>
                    <a:cubicBezTo>
                      <a:pt x="4039" y="1"/>
                      <a:pt x="3477" y="481"/>
                      <a:pt x="3348" y="1114"/>
                    </a:cubicBezTo>
                    <a:lnTo>
                      <a:pt x="2481" y="1114"/>
                    </a:lnTo>
                    <a:cubicBezTo>
                      <a:pt x="2448" y="1114"/>
                      <a:pt x="2414" y="1117"/>
                      <a:pt x="2386" y="1128"/>
                    </a:cubicBezTo>
                    <a:cubicBezTo>
                      <a:pt x="2257" y="1176"/>
                      <a:pt x="2186" y="1302"/>
                      <a:pt x="2202" y="1424"/>
                    </a:cubicBezTo>
                    <a:lnTo>
                      <a:pt x="2933" y="7431"/>
                    </a:lnTo>
                    <a:cubicBezTo>
                      <a:pt x="2184" y="7502"/>
                      <a:pt x="1489" y="7827"/>
                      <a:pt x="951" y="8366"/>
                    </a:cubicBezTo>
                    <a:cubicBezTo>
                      <a:pt x="339" y="8978"/>
                      <a:pt x="1" y="9793"/>
                      <a:pt x="1" y="10659"/>
                    </a:cubicBezTo>
                    <a:cubicBezTo>
                      <a:pt x="1" y="11526"/>
                      <a:pt x="339" y="12341"/>
                      <a:pt x="951" y="12952"/>
                    </a:cubicBezTo>
                    <a:cubicBezTo>
                      <a:pt x="1563" y="13566"/>
                      <a:pt x="2377" y="13902"/>
                      <a:pt x="3244" y="13902"/>
                    </a:cubicBezTo>
                    <a:lnTo>
                      <a:pt x="3720" y="13902"/>
                    </a:lnTo>
                    <a:lnTo>
                      <a:pt x="3823" y="14751"/>
                    </a:lnTo>
                    <a:cubicBezTo>
                      <a:pt x="3801" y="15189"/>
                      <a:pt x="2711" y="15683"/>
                      <a:pt x="1972" y="15883"/>
                    </a:cubicBezTo>
                    <a:cubicBezTo>
                      <a:pt x="1555" y="15996"/>
                      <a:pt x="1228" y="16421"/>
                      <a:pt x="1228" y="16853"/>
                    </a:cubicBezTo>
                    <a:lnTo>
                      <a:pt x="1228" y="17147"/>
                    </a:lnTo>
                    <a:cubicBezTo>
                      <a:pt x="1228" y="17300"/>
                      <a:pt x="1353" y="17424"/>
                      <a:pt x="1506" y="17424"/>
                    </a:cubicBezTo>
                    <a:lnTo>
                      <a:pt x="11469" y="17424"/>
                    </a:lnTo>
                    <a:cubicBezTo>
                      <a:pt x="11622" y="17424"/>
                      <a:pt x="11748" y="17300"/>
                      <a:pt x="11748" y="17147"/>
                    </a:cubicBezTo>
                    <a:lnTo>
                      <a:pt x="11748" y="16853"/>
                    </a:lnTo>
                    <a:cubicBezTo>
                      <a:pt x="11748" y="16421"/>
                      <a:pt x="11421" y="15996"/>
                      <a:pt x="11005" y="15883"/>
                    </a:cubicBezTo>
                    <a:cubicBezTo>
                      <a:pt x="10268" y="15685"/>
                      <a:pt x="9179" y="15189"/>
                      <a:pt x="9157" y="14751"/>
                    </a:cubicBezTo>
                    <a:lnTo>
                      <a:pt x="10777" y="1424"/>
                    </a:lnTo>
                    <a:cubicBezTo>
                      <a:pt x="10791" y="1302"/>
                      <a:pt x="10722" y="1176"/>
                      <a:pt x="10592" y="1128"/>
                    </a:cubicBezTo>
                    <a:cubicBezTo>
                      <a:pt x="10561" y="1117"/>
                      <a:pt x="10529" y="1114"/>
                      <a:pt x="10497" y="1114"/>
                    </a:cubicBezTo>
                    <a:lnTo>
                      <a:pt x="9646" y="1114"/>
                    </a:lnTo>
                    <a:cubicBezTo>
                      <a:pt x="9517" y="481"/>
                      <a:pt x="8955" y="1"/>
                      <a:pt x="8284" y="1"/>
                    </a:cubicBezTo>
                    <a:cubicBezTo>
                      <a:pt x="7955" y="1"/>
                      <a:pt x="7638" y="120"/>
                      <a:pt x="7390" y="328"/>
                    </a:cubicBezTo>
                    <a:cubicBezTo>
                      <a:pt x="7142" y="120"/>
                      <a:pt x="6825" y="1"/>
                      <a:pt x="6497" y="1"/>
                    </a:cubicBezTo>
                    <a:cubicBezTo>
                      <a:pt x="6168" y="1"/>
                      <a:pt x="5852" y="120"/>
                      <a:pt x="5603" y="328"/>
                    </a:cubicBezTo>
                    <a:cubicBezTo>
                      <a:pt x="5355" y="120"/>
                      <a:pt x="5039" y="1"/>
                      <a:pt x="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40" name="Google Shape;340;p39"/>
          <p:cNvPicPr preferRelativeResize="0"/>
          <p:nvPr/>
        </p:nvPicPr>
        <p:blipFill rotWithShape="1">
          <a:blip r:embed="rId3">
            <a:alphaModFix/>
          </a:blip>
          <a:srcRect l="25487" t="-9273" r="38441" b="49866"/>
          <a:stretch/>
        </p:blipFill>
        <p:spPr>
          <a:xfrm>
            <a:off x="8257738" y="77500"/>
            <a:ext cx="743127" cy="1182601"/>
          </a:xfrm>
          <a:prstGeom prst="rect">
            <a:avLst/>
          </a:prstGeom>
          <a:noFill/>
          <a:ln>
            <a:noFill/>
          </a:ln>
        </p:spPr>
      </p:pic>
      <p:pic>
        <p:nvPicPr>
          <p:cNvPr id="341" name="Google Shape;341;p39"/>
          <p:cNvPicPr preferRelativeResize="0"/>
          <p:nvPr/>
        </p:nvPicPr>
        <p:blipFill rotWithShape="1">
          <a:blip r:embed="rId3">
            <a:alphaModFix/>
          </a:blip>
          <a:srcRect l="24919" t="-9273" r="35750" b="49866"/>
          <a:stretch/>
        </p:blipFill>
        <p:spPr>
          <a:xfrm>
            <a:off x="8132800" y="1190663"/>
            <a:ext cx="595860" cy="869691"/>
          </a:xfrm>
          <a:prstGeom prst="rect">
            <a:avLst/>
          </a:prstGeom>
          <a:noFill/>
          <a:ln>
            <a:noFill/>
          </a:ln>
        </p:spPr>
      </p:pic>
      <p:sp>
        <p:nvSpPr>
          <p:cNvPr id="342" name="Google Shape;342;p39"/>
          <p:cNvSpPr/>
          <p:nvPr/>
        </p:nvSpPr>
        <p:spPr>
          <a:xfrm>
            <a:off x="1258694" y="1455309"/>
            <a:ext cx="282802" cy="427367"/>
          </a:xfrm>
          <a:custGeom>
            <a:avLst/>
            <a:gdLst/>
            <a:ahLst/>
            <a:cxnLst/>
            <a:rect l="l" t="t" r="r" b="b"/>
            <a:pathLst>
              <a:path w="11530" h="17424" extrusionOk="0">
                <a:moveTo>
                  <a:pt x="5789" y="556"/>
                </a:moveTo>
                <a:lnTo>
                  <a:pt x="5557" y="1484"/>
                </a:lnTo>
                <a:lnTo>
                  <a:pt x="4879" y="1484"/>
                </a:lnTo>
                <a:lnTo>
                  <a:pt x="4647" y="556"/>
                </a:lnTo>
                <a:close/>
                <a:moveTo>
                  <a:pt x="5720" y="2039"/>
                </a:moveTo>
                <a:lnTo>
                  <a:pt x="7573" y="2782"/>
                </a:lnTo>
                <a:lnTo>
                  <a:pt x="2862" y="2782"/>
                </a:lnTo>
                <a:lnTo>
                  <a:pt x="4715" y="2039"/>
                </a:lnTo>
                <a:close/>
                <a:moveTo>
                  <a:pt x="3689" y="3337"/>
                </a:moveTo>
                <a:lnTo>
                  <a:pt x="4027" y="9268"/>
                </a:lnTo>
                <a:lnTo>
                  <a:pt x="2765" y="9268"/>
                </a:lnTo>
                <a:lnTo>
                  <a:pt x="1947" y="4495"/>
                </a:lnTo>
                <a:cubicBezTo>
                  <a:pt x="1937" y="4442"/>
                  <a:pt x="1913" y="4394"/>
                  <a:pt x="1878" y="4353"/>
                </a:cubicBezTo>
                <a:lnTo>
                  <a:pt x="940" y="3337"/>
                </a:lnTo>
                <a:close/>
                <a:moveTo>
                  <a:pt x="6190" y="3337"/>
                </a:moveTo>
                <a:lnTo>
                  <a:pt x="5852" y="9268"/>
                </a:lnTo>
                <a:lnTo>
                  <a:pt x="4585" y="9268"/>
                </a:lnTo>
                <a:lnTo>
                  <a:pt x="4246" y="3337"/>
                </a:lnTo>
                <a:close/>
                <a:moveTo>
                  <a:pt x="8688" y="3337"/>
                </a:moveTo>
                <a:lnTo>
                  <a:pt x="7671" y="9268"/>
                </a:lnTo>
                <a:lnTo>
                  <a:pt x="6409" y="9268"/>
                </a:lnTo>
                <a:lnTo>
                  <a:pt x="6747" y="3337"/>
                </a:lnTo>
                <a:close/>
                <a:moveTo>
                  <a:pt x="7258" y="9823"/>
                </a:moveTo>
                <a:lnTo>
                  <a:pt x="7258" y="10381"/>
                </a:lnTo>
                <a:lnTo>
                  <a:pt x="3179" y="10381"/>
                </a:lnTo>
                <a:lnTo>
                  <a:pt x="3179" y="9823"/>
                </a:lnTo>
                <a:close/>
                <a:moveTo>
                  <a:pt x="5852" y="10936"/>
                </a:moveTo>
                <a:lnTo>
                  <a:pt x="6190" y="16868"/>
                </a:lnTo>
                <a:lnTo>
                  <a:pt x="4246" y="16868"/>
                </a:lnTo>
                <a:lnTo>
                  <a:pt x="4383" y="14474"/>
                </a:lnTo>
                <a:cubicBezTo>
                  <a:pt x="4391" y="14319"/>
                  <a:pt x="4274" y="14189"/>
                  <a:pt x="4121" y="14179"/>
                </a:cubicBezTo>
                <a:cubicBezTo>
                  <a:pt x="4116" y="14179"/>
                  <a:pt x="4111" y="14179"/>
                  <a:pt x="4106" y="14179"/>
                </a:cubicBezTo>
                <a:cubicBezTo>
                  <a:pt x="3959" y="14179"/>
                  <a:pt x="3837" y="14294"/>
                  <a:pt x="3828" y="14442"/>
                </a:cubicBezTo>
                <a:lnTo>
                  <a:pt x="3689" y="16868"/>
                </a:lnTo>
                <a:lnTo>
                  <a:pt x="1749" y="16868"/>
                </a:lnTo>
                <a:lnTo>
                  <a:pt x="2765" y="10936"/>
                </a:lnTo>
                <a:lnTo>
                  <a:pt x="4027" y="10936"/>
                </a:lnTo>
                <a:lnTo>
                  <a:pt x="3891" y="13331"/>
                </a:lnTo>
                <a:cubicBezTo>
                  <a:pt x="3882" y="13484"/>
                  <a:pt x="4000" y="13616"/>
                  <a:pt x="4153" y="13625"/>
                </a:cubicBezTo>
                <a:lnTo>
                  <a:pt x="4169" y="13625"/>
                </a:lnTo>
                <a:cubicBezTo>
                  <a:pt x="4316" y="13625"/>
                  <a:pt x="4438" y="13511"/>
                  <a:pt x="4446" y="13363"/>
                </a:cubicBezTo>
                <a:lnTo>
                  <a:pt x="4585" y="10936"/>
                </a:lnTo>
                <a:close/>
                <a:moveTo>
                  <a:pt x="7671" y="10936"/>
                </a:moveTo>
                <a:lnTo>
                  <a:pt x="8688" y="16868"/>
                </a:lnTo>
                <a:lnTo>
                  <a:pt x="6747" y="16868"/>
                </a:lnTo>
                <a:lnTo>
                  <a:pt x="6409" y="10936"/>
                </a:lnTo>
                <a:close/>
                <a:moveTo>
                  <a:pt x="4293" y="1"/>
                </a:moveTo>
                <a:cubicBezTo>
                  <a:pt x="4261" y="1"/>
                  <a:pt x="4229" y="6"/>
                  <a:pt x="4198" y="15"/>
                </a:cubicBezTo>
                <a:cubicBezTo>
                  <a:pt x="4055" y="70"/>
                  <a:pt x="3989" y="215"/>
                  <a:pt x="4021" y="347"/>
                </a:cubicBezTo>
                <a:lnTo>
                  <a:pt x="4333" y="1593"/>
                </a:lnTo>
                <a:lnTo>
                  <a:pt x="1364" y="2782"/>
                </a:lnTo>
                <a:lnTo>
                  <a:pt x="314" y="2782"/>
                </a:lnTo>
                <a:cubicBezTo>
                  <a:pt x="234" y="2782"/>
                  <a:pt x="153" y="2812"/>
                  <a:pt x="100" y="2872"/>
                </a:cubicBezTo>
                <a:cubicBezTo>
                  <a:pt x="0" y="2985"/>
                  <a:pt x="7" y="3146"/>
                  <a:pt x="102" y="3247"/>
                </a:cubicBezTo>
                <a:lnTo>
                  <a:pt x="1412" y="4671"/>
                </a:lnTo>
                <a:lnTo>
                  <a:pt x="2256" y="9593"/>
                </a:lnTo>
                <a:cubicBezTo>
                  <a:pt x="2279" y="9727"/>
                  <a:pt x="2395" y="9825"/>
                  <a:pt x="2530" y="9825"/>
                </a:cubicBezTo>
                <a:lnTo>
                  <a:pt x="2623" y="9825"/>
                </a:lnTo>
                <a:lnTo>
                  <a:pt x="2623" y="10381"/>
                </a:lnTo>
                <a:lnTo>
                  <a:pt x="2530" y="10381"/>
                </a:lnTo>
                <a:cubicBezTo>
                  <a:pt x="2395" y="10381"/>
                  <a:pt x="2279" y="10479"/>
                  <a:pt x="2256" y="10611"/>
                </a:cubicBezTo>
                <a:lnTo>
                  <a:pt x="1143" y="17099"/>
                </a:lnTo>
                <a:cubicBezTo>
                  <a:pt x="1122" y="17224"/>
                  <a:pt x="1188" y="17356"/>
                  <a:pt x="1322" y="17408"/>
                </a:cubicBezTo>
                <a:cubicBezTo>
                  <a:pt x="1353" y="17419"/>
                  <a:pt x="1388" y="17424"/>
                  <a:pt x="1420" y="17424"/>
                </a:cubicBezTo>
                <a:lnTo>
                  <a:pt x="9018" y="17424"/>
                </a:lnTo>
                <a:cubicBezTo>
                  <a:pt x="9172" y="17424"/>
                  <a:pt x="9296" y="17300"/>
                  <a:pt x="9296" y="17145"/>
                </a:cubicBezTo>
                <a:cubicBezTo>
                  <a:pt x="9296" y="17123"/>
                  <a:pt x="9293" y="17100"/>
                  <a:pt x="9288" y="17078"/>
                </a:cubicBezTo>
                <a:lnTo>
                  <a:pt x="8179" y="10612"/>
                </a:lnTo>
                <a:cubicBezTo>
                  <a:pt x="8156" y="10479"/>
                  <a:pt x="8040" y="10381"/>
                  <a:pt x="7905" y="10381"/>
                </a:cubicBezTo>
                <a:lnTo>
                  <a:pt x="7813" y="10381"/>
                </a:lnTo>
                <a:lnTo>
                  <a:pt x="7813" y="9825"/>
                </a:lnTo>
                <a:lnTo>
                  <a:pt x="7905" y="9825"/>
                </a:lnTo>
                <a:cubicBezTo>
                  <a:pt x="8040" y="9825"/>
                  <a:pt x="8156" y="9727"/>
                  <a:pt x="8179" y="9593"/>
                </a:cubicBezTo>
                <a:lnTo>
                  <a:pt x="9251" y="3337"/>
                </a:lnTo>
                <a:lnTo>
                  <a:pt x="10911" y="3337"/>
                </a:lnTo>
                <a:lnTo>
                  <a:pt x="9895" y="9268"/>
                </a:lnTo>
                <a:lnTo>
                  <a:pt x="9584" y="9268"/>
                </a:lnTo>
                <a:cubicBezTo>
                  <a:pt x="9441" y="9268"/>
                  <a:pt x="9314" y="9371"/>
                  <a:pt x="9298" y="9511"/>
                </a:cubicBezTo>
                <a:cubicBezTo>
                  <a:pt x="9277" y="9680"/>
                  <a:pt x="9407" y="9825"/>
                  <a:pt x="9573" y="9825"/>
                </a:cubicBezTo>
                <a:lnTo>
                  <a:pt x="10129" y="9825"/>
                </a:lnTo>
                <a:cubicBezTo>
                  <a:pt x="10266" y="9825"/>
                  <a:pt x="10380" y="9727"/>
                  <a:pt x="10404" y="9593"/>
                </a:cubicBezTo>
                <a:lnTo>
                  <a:pt x="11515" y="3107"/>
                </a:lnTo>
                <a:cubicBezTo>
                  <a:pt x="11530" y="3025"/>
                  <a:pt x="11507" y="2943"/>
                  <a:pt x="11454" y="2880"/>
                </a:cubicBezTo>
                <a:cubicBezTo>
                  <a:pt x="11401" y="2817"/>
                  <a:pt x="11324" y="2782"/>
                  <a:pt x="11241" y="2782"/>
                </a:cubicBezTo>
                <a:lnTo>
                  <a:pt x="9071" y="2782"/>
                </a:lnTo>
                <a:lnTo>
                  <a:pt x="6103" y="1593"/>
                </a:lnTo>
                <a:lnTo>
                  <a:pt x="6414" y="347"/>
                </a:lnTo>
                <a:cubicBezTo>
                  <a:pt x="6444" y="225"/>
                  <a:pt x="6390" y="93"/>
                  <a:pt x="6267" y="30"/>
                </a:cubicBezTo>
                <a:cubicBezTo>
                  <a:pt x="6229" y="9"/>
                  <a:pt x="6185" y="1"/>
                  <a:pt x="6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0"/>
          <p:cNvPicPr preferRelativeResize="0"/>
          <p:nvPr/>
        </p:nvPicPr>
        <p:blipFill rotWithShape="1">
          <a:blip r:embed="rId3">
            <a:alphaModFix/>
          </a:blip>
          <a:srcRect l="10011" r="10019"/>
          <a:stretch/>
        </p:blipFill>
        <p:spPr>
          <a:xfrm>
            <a:off x="5566825" y="0"/>
            <a:ext cx="3577176" cy="4595274"/>
          </a:xfrm>
          <a:prstGeom prst="rect">
            <a:avLst/>
          </a:prstGeom>
          <a:noFill/>
          <a:ln>
            <a:noFill/>
          </a:ln>
        </p:spPr>
      </p:pic>
      <p:sp>
        <p:nvSpPr>
          <p:cNvPr id="348" name="Google Shape;348;p40"/>
          <p:cNvSpPr txBox="1">
            <a:spLocks noGrp="1"/>
          </p:cNvSpPr>
          <p:nvPr>
            <p:ph type="title"/>
          </p:nvPr>
        </p:nvSpPr>
        <p:spPr>
          <a:xfrm>
            <a:off x="296750" y="413800"/>
            <a:ext cx="4911300" cy="572700"/>
          </a:xfrm>
          <a:prstGeom prst="rect">
            <a:avLst/>
          </a:prstGeom>
        </p:spPr>
        <p:txBody>
          <a:bodyPr spcFirstLastPara="1" wrap="square" lIns="91425" tIns="91425" rIns="91425" bIns="91425" anchor="t" anchorCtr="0">
            <a:noAutofit/>
          </a:bodyPr>
          <a:lstStyle/>
          <a:p>
            <a:pPr marL="457200" lvl="0" indent="-381000" algn="ctr" rtl="0">
              <a:spcBef>
                <a:spcPts val="0"/>
              </a:spcBef>
              <a:spcAft>
                <a:spcPts val="0"/>
              </a:spcAft>
              <a:buSzPts val="2400"/>
              <a:buAutoNum type="arabicPeriod"/>
            </a:pPr>
            <a:r>
              <a:rPr lang="en" sz="2400"/>
              <a:t>Nhu cầu sử dụng cà phê lớn</a:t>
            </a:r>
            <a:endParaRPr sz="2400"/>
          </a:p>
        </p:txBody>
      </p:sp>
      <p:sp>
        <p:nvSpPr>
          <p:cNvPr id="349" name="Google Shape;349;p40"/>
          <p:cNvSpPr txBox="1"/>
          <p:nvPr/>
        </p:nvSpPr>
        <p:spPr>
          <a:xfrm>
            <a:off x="356075" y="1118250"/>
            <a:ext cx="4466700" cy="3113100"/>
          </a:xfrm>
          <a:prstGeom prst="rect">
            <a:avLst/>
          </a:prstGeom>
          <a:noFill/>
          <a:ln>
            <a:noFill/>
          </a:ln>
        </p:spPr>
        <p:txBody>
          <a:bodyPr spcFirstLastPara="1" wrap="square" lIns="91425" tIns="91425" rIns="91425" bIns="91425" anchor="t" anchorCtr="0">
            <a:noAutofit/>
          </a:bodyPr>
          <a:lstStyle/>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a:p>
            <a:pPr marL="457200" marR="0" lvl="0" indent="-317500" algn="just" rtl="0">
              <a:lnSpc>
                <a:spcPct val="103000"/>
              </a:lnSpc>
              <a:spcBef>
                <a:spcPts val="1500"/>
              </a:spcBef>
              <a:spcAft>
                <a:spcPts val="0"/>
              </a:spcAft>
              <a:buClr>
                <a:srgbClr val="333333"/>
              </a:buClr>
              <a:buSzPts val="1400"/>
              <a:buFont typeface="Josefin Sans"/>
              <a:buChar char="●"/>
            </a:pPr>
            <a:r>
              <a:rPr lang="en">
                <a:solidFill>
                  <a:srgbClr val="333333"/>
                </a:solidFill>
                <a:latin typeface="Josefin Sans"/>
                <a:ea typeface="Josefin Sans"/>
                <a:cs typeface="Josefin Sans"/>
                <a:sym typeface="Josefin Sans"/>
              </a:rPr>
              <a:t>Năm 2022 là một năm rất thành công đối với hoạt động xuất khẩu cà phê của Việt Nam. Theo thống kê sơ bộ từ Tổng cục Hải quan, Việt Nam đã xuất khẩu được </a:t>
            </a:r>
            <a:r>
              <a:rPr lang="en" b="1">
                <a:solidFill>
                  <a:srgbClr val="333333"/>
                </a:solidFill>
                <a:latin typeface="Josefin Sans"/>
                <a:ea typeface="Josefin Sans"/>
                <a:cs typeface="Josefin Sans"/>
                <a:sym typeface="Josefin Sans"/>
              </a:rPr>
              <a:t>1,78</a:t>
            </a:r>
            <a:r>
              <a:rPr lang="en">
                <a:solidFill>
                  <a:srgbClr val="333333"/>
                </a:solidFill>
                <a:latin typeface="Josefin Sans"/>
                <a:ea typeface="Josefin Sans"/>
                <a:cs typeface="Josefin Sans"/>
                <a:sym typeface="Josefin Sans"/>
              </a:rPr>
              <a:t> triệu tấn cà phê trong năm vừa qua với tổng kim ngạch đạt trên </a:t>
            </a:r>
            <a:r>
              <a:rPr lang="en" b="1">
                <a:solidFill>
                  <a:srgbClr val="333333"/>
                </a:solidFill>
                <a:latin typeface="Josefin Sans"/>
                <a:ea typeface="Josefin Sans"/>
                <a:cs typeface="Josefin Sans"/>
                <a:sym typeface="Josefin Sans"/>
              </a:rPr>
              <a:t>4,06</a:t>
            </a:r>
            <a:r>
              <a:rPr lang="en">
                <a:solidFill>
                  <a:srgbClr val="333333"/>
                </a:solidFill>
                <a:latin typeface="Josefin Sans"/>
                <a:ea typeface="Josefin Sans"/>
                <a:cs typeface="Josefin Sans"/>
                <a:sym typeface="Josefin Sans"/>
              </a:rPr>
              <a:t> tỷ USD, là mức cao nhất trong hơn 1 thập kỷ trở lại đây.</a:t>
            </a:r>
            <a:endParaRPr>
              <a:solidFill>
                <a:srgbClr val="333333"/>
              </a:solidFill>
              <a:latin typeface="Josefin Sans"/>
              <a:ea typeface="Josefin Sans"/>
              <a:cs typeface="Josefin Sans"/>
              <a:sym typeface="Josefin Sans"/>
            </a:endParaRPr>
          </a:p>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p:txBody>
      </p:sp>
      <p:pic>
        <p:nvPicPr>
          <p:cNvPr id="350" name="Google Shape;350;p40"/>
          <p:cNvPicPr preferRelativeResize="0"/>
          <p:nvPr/>
        </p:nvPicPr>
        <p:blipFill>
          <a:blip r:embed="rId4">
            <a:alphaModFix/>
          </a:blip>
          <a:stretch>
            <a:fillRect/>
          </a:stretch>
        </p:blipFill>
        <p:spPr>
          <a:xfrm>
            <a:off x="296748" y="3408826"/>
            <a:ext cx="1074051" cy="1123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457200" lvl="0" indent="-381000" algn="ctr" rtl="0">
              <a:spcBef>
                <a:spcPts val="0"/>
              </a:spcBef>
              <a:spcAft>
                <a:spcPts val="0"/>
              </a:spcAft>
              <a:buSzPts val="2400"/>
              <a:buAutoNum type="arabicPeriod"/>
            </a:pPr>
            <a:r>
              <a:rPr lang="en" sz="2400"/>
              <a:t>Nhu cầu sử dụng cà phê lớn</a:t>
            </a:r>
            <a:endParaRPr sz="2400"/>
          </a:p>
        </p:txBody>
      </p:sp>
      <p:sp>
        <p:nvSpPr>
          <p:cNvPr id="356" name="Google Shape;356;p41"/>
          <p:cNvSpPr txBox="1">
            <a:spLocks noGrp="1"/>
          </p:cNvSpPr>
          <p:nvPr>
            <p:ph type="subTitle" idx="1"/>
          </p:nvPr>
        </p:nvSpPr>
        <p:spPr>
          <a:xfrm>
            <a:off x="1359150" y="1383575"/>
            <a:ext cx="2891100" cy="774600"/>
          </a:xfrm>
          <a:prstGeom prst="rect">
            <a:avLst/>
          </a:prstGeom>
        </p:spPr>
        <p:txBody>
          <a:bodyPr spcFirstLastPara="1" wrap="square" lIns="91425" tIns="91425" rIns="91425" bIns="91425" anchor="t" anchorCtr="0">
            <a:noAutofit/>
          </a:bodyPr>
          <a:lstStyle/>
          <a:p>
            <a:pPr marL="457200" marR="0" lvl="0" indent="-317500" algn="just" rtl="0">
              <a:lnSpc>
                <a:spcPct val="105000"/>
              </a:lnSpc>
              <a:spcBef>
                <a:spcPts val="0"/>
              </a:spcBef>
              <a:spcAft>
                <a:spcPts val="0"/>
              </a:spcAft>
              <a:buClr>
                <a:srgbClr val="414042"/>
              </a:buClr>
              <a:buSzPts val="1400"/>
              <a:buFont typeface="Josefin Sans"/>
              <a:buChar char="●"/>
            </a:pPr>
            <a:r>
              <a:rPr lang="en">
                <a:solidFill>
                  <a:srgbClr val="414042"/>
                </a:solidFill>
                <a:latin typeface="Josefin Sans"/>
                <a:ea typeface="Josefin Sans"/>
                <a:cs typeface="Josefin Sans"/>
                <a:sym typeface="Josefin Sans"/>
              </a:rPr>
              <a:t>Lạm phát khiến người tiêu dùng cắt giảm chi tiêu và tìm đến các sản phẩm có giá rẻ hơn như là cà phê</a:t>
            </a:r>
            <a:r>
              <a:rPr lang="en">
                <a:solidFill>
                  <a:srgbClr val="414042"/>
                </a:solidFill>
                <a:latin typeface="Times New Roman"/>
                <a:ea typeface="Times New Roman"/>
                <a:cs typeface="Times New Roman"/>
                <a:sym typeface="Times New Roman"/>
              </a:rPr>
              <a:t> </a:t>
            </a:r>
            <a:r>
              <a:rPr lang="en">
                <a:solidFill>
                  <a:srgbClr val="414042"/>
                </a:solidFill>
                <a:latin typeface="Josefin Sans"/>
                <a:ea typeface="Josefin Sans"/>
                <a:cs typeface="Josefin Sans"/>
                <a:sym typeface="Josefin Sans"/>
              </a:rPr>
              <a:t>robusta.</a:t>
            </a:r>
            <a:endParaRPr>
              <a:solidFill>
                <a:srgbClr val="414042"/>
              </a:solidFill>
              <a:latin typeface="Josefin Sans"/>
              <a:ea typeface="Josefin Sans"/>
              <a:cs typeface="Josefin Sans"/>
              <a:sym typeface="Josefin Sans"/>
            </a:endParaRPr>
          </a:p>
          <a:p>
            <a:pPr marL="0" marR="0" lvl="0" indent="0" algn="just" rtl="0">
              <a:lnSpc>
                <a:spcPct val="105000"/>
              </a:lnSpc>
              <a:spcBef>
                <a:spcPts val="0"/>
              </a:spcBef>
              <a:spcAft>
                <a:spcPts val="0"/>
              </a:spcAft>
              <a:buNone/>
            </a:pPr>
            <a:endParaRPr>
              <a:solidFill>
                <a:srgbClr val="414042"/>
              </a:solidFill>
              <a:latin typeface="Josefin Sans"/>
              <a:ea typeface="Josefin Sans"/>
              <a:cs typeface="Josefin Sans"/>
              <a:sym typeface="Josefin Sans"/>
            </a:endParaRPr>
          </a:p>
          <a:p>
            <a:pPr marL="457200" marR="0" lvl="0" indent="-317500" algn="just" rtl="0">
              <a:lnSpc>
                <a:spcPct val="105000"/>
              </a:lnSpc>
              <a:spcBef>
                <a:spcPts val="0"/>
              </a:spcBef>
              <a:spcAft>
                <a:spcPts val="0"/>
              </a:spcAft>
              <a:buClr>
                <a:srgbClr val="414042"/>
              </a:buClr>
              <a:buSzPts val="1400"/>
              <a:buFont typeface="Josefin Sans"/>
              <a:buChar char="➔"/>
            </a:pPr>
            <a:r>
              <a:rPr lang="en">
                <a:solidFill>
                  <a:srgbClr val="414042"/>
                </a:solidFill>
                <a:latin typeface="Josefin Sans"/>
                <a:ea typeface="Josefin Sans"/>
                <a:cs typeface="Josefin Sans"/>
                <a:sym typeface="Josefin Sans"/>
              </a:rPr>
              <a:t>Đây được cho là cơ hội đối với ngành cà phê Việt Nam với vai trò là quốc gia sản xuất robusta số một thế giới.</a:t>
            </a:r>
            <a:endParaRPr>
              <a:solidFill>
                <a:srgbClr val="414042"/>
              </a:solidFill>
              <a:latin typeface="Josefin Sans"/>
              <a:ea typeface="Josefin Sans"/>
              <a:cs typeface="Josefin Sans"/>
              <a:sym typeface="Josefin Sans"/>
            </a:endParaRPr>
          </a:p>
          <a:p>
            <a:pPr marL="457200" marR="0" lvl="0" indent="0" algn="just" rtl="0">
              <a:lnSpc>
                <a:spcPct val="105000"/>
              </a:lnSpc>
              <a:spcBef>
                <a:spcPts val="0"/>
              </a:spcBef>
              <a:spcAft>
                <a:spcPts val="0"/>
              </a:spcAft>
              <a:buNone/>
            </a:pPr>
            <a:endParaRPr>
              <a:solidFill>
                <a:srgbClr val="414042"/>
              </a:solidFill>
              <a:latin typeface="Josefin Sans"/>
              <a:ea typeface="Josefin Sans"/>
              <a:cs typeface="Josefin Sans"/>
              <a:sym typeface="Josefin Sans"/>
            </a:endParaRPr>
          </a:p>
        </p:txBody>
      </p:sp>
      <p:sp>
        <p:nvSpPr>
          <p:cNvPr id="357" name="Google Shape;357;p41"/>
          <p:cNvSpPr txBox="1">
            <a:spLocks noGrp="1"/>
          </p:cNvSpPr>
          <p:nvPr>
            <p:ph type="subTitle" idx="5"/>
          </p:nvPr>
        </p:nvSpPr>
        <p:spPr>
          <a:xfrm>
            <a:off x="4721725" y="1382225"/>
            <a:ext cx="2994600" cy="777300"/>
          </a:xfrm>
          <a:prstGeom prst="rect">
            <a:avLst/>
          </a:prstGeom>
        </p:spPr>
        <p:txBody>
          <a:bodyPr spcFirstLastPara="1" wrap="square" lIns="91425" tIns="91425" rIns="91425" bIns="91425" anchor="t" anchorCtr="0">
            <a:noAutofit/>
          </a:bodyPr>
          <a:lstStyle/>
          <a:p>
            <a:pPr marL="457200" marR="0" lvl="0" indent="-317500" algn="just" rtl="0">
              <a:lnSpc>
                <a:spcPct val="105000"/>
              </a:lnSpc>
              <a:spcBef>
                <a:spcPts val="0"/>
              </a:spcBef>
              <a:spcAft>
                <a:spcPts val="0"/>
              </a:spcAft>
              <a:buClr>
                <a:srgbClr val="414042"/>
              </a:buClr>
              <a:buSzPts val="1400"/>
              <a:buFont typeface="Josefin Sans"/>
              <a:buChar char="●"/>
            </a:pPr>
            <a:r>
              <a:rPr lang="en">
                <a:solidFill>
                  <a:srgbClr val="414042"/>
                </a:solidFill>
                <a:latin typeface="Josefin Sans"/>
                <a:ea typeface="Josefin Sans"/>
                <a:cs typeface="Josefin Sans"/>
                <a:sym typeface="Josefin Sans"/>
              </a:rPr>
              <a:t>Trung Quốc mở cửa biên giới và dỡ bỏ cách ly sau khi hạ mức độ kiểm soát Covid-19 từ ngày 8/1/2022 cũng là cơ hội cho xuất khẩu cà phê của Việt Nam lấy lại đà tăng trưởng vào thị trường này trong thời gian tới.</a:t>
            </a:r>
            <a:endParaRPr>
              <a:solidFill>
                <a:srgbClr val="414042"/>
              </a:solidFill>
              <a:latin typeface="Josefin Sans"/>
              <a:ea typeface="Josefin Sans"/>
              <a:cs typeface="Josefin Sans"/>
              <a:sym typeface="Josefin Sans"/>
            </a:endParaRPr>
          </a:p>
          <a:p>
            <a:pPr marL="0" lvl="0" indent="0" algn="ctr" rtl="0">
              <a:spcBef>
                <a:spcPts val="0"/>
              </a:spcBef>
              <a:spcAft>
                <a:spcPts val="0"/>
              </a:spcAft>
              <a:buNone/>
            </a:pPr>
            <a:endParaRPr/>
          </a:p>
        </p:txBody>
      </p:sp>
      <p:cxnSp>
        <p:nvCxnSpPr>
          <p:cNvPr id="358" name="Google Shape;358;p41"/>
          <p:cNvCxnSpPr/>
          <p:nvPr/>
        </p:nvCxnSpPr>
        <p:spPr>
          <a:xfrm>
            <a:off x="4572000" y="1405350"/>
            <a:ext cx="0" cy="2756700"/>
          </a:xfrm>
          <a:prstGeom prst="straightConnector1">
            <a:avLst/>
          </a:prstGeom>
          <a:noFill/>
          <a:ln w="9525" cap="flat" cmpd="sng">
            <a:solidFill>
              <a:schemeClr val="dk1"/>
            </a:solidFill>
            <a:prstDash val="solid"/>
            <a:round/>
            <a:headEnd type="none" w="med" len="med"/>
            <a:tailEnd type="none" w="med" len="med"/>
          </a:ln>
        </p:spPr>
      </p:cxnSp>
      <p:pic>
        <p:nvPicPr>
          <p:cNvPr id="359" name="Google Shape;359;p41"/>
          <p:cNvPicPr preferRelativeResize="0"/>
          <p:nvPr/>
        </p:nvPicPr>
        <p:blipFill>
          <a:blip r:embed="rId3">
            <a:alphaModFix/>
          </a:blip>
          <a:stretch>
            <a:fillRect/>
          </a:stretch>
        </p:blipFill>
        <p:spPr>
          <a:xfrm rot="-1391093">
            <a:off x="203434" y="2801288"/>
            <a:ext cx="1444983" cy="1637701"/>
          </a:xfrm>
          <a:prstGeom prst="rect">
            <a:avLst/>
          </a:prstGeom>
          <a:noFill/>
          <a:ln>
            <a:noFill/>
          </a:ln>
        </p:spPr>
      </p:pic>
      <p:pic>
        <p:nvPicPr>
          <p:cNvPr id="360" name="Google Shape;360;p41"/>
          <p:cNvPicPr preferRelativeResize="0"/>
          <p:nvPr/>
        </p:nvPicPr>
        <p:blipFill>
          <a:blip r:embed="rId4">
            <a:alphaModFix/>
          </a:blip>
          <a:stretch>
            <a:fillRect/>
          </a:stretch>
        </p:blipFill>
        <p:spPr>
          <a:xfrm>
            <a:off x="7716325" y="492725"/>
            <a:ext cx="972559" cy="572699"/>
          </a:xfrm>
          <a:prstGeom prst="rect">
            <a:avLst/>
          </a:prstGeom>
          <a:noFill/>
          <a:ln>
            <a:noFill/>
          </a:ln>
        </p:spPr>
      </p:pic>
      <p:cxnSp>
        <p:nvCxnSpPr>
          <p:cNvPr id="361" name="Google Shape;361;p41"/>
          <p:cNvCxnSpPr/>
          <p:nvPr/>
        </p:nvCxnSpPr>
        <p:spPr>
          <a:xfrm rot="10800000">
            <a:off x="1610000" y="4162050"/>
            <a:ext cx="5820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2"/>
          <p:cNvSpPr txBox="1">
            <a:spLocks noGrp="1"/>
          </p:cNvSpPr>
          <p:nvPr>
            <p:ph type="subTitle" idx="1"/>
          </p:nvPr>
        </p:nvSpPr>
        <p:spPr>
          <a:xfrm>
            <a:off x="2342775" y="993569"/>
            <a:ext cx="6087900" cy="10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latin typeface="Josefin Sans"/>
                <a:ea typeface="Josefin Sans"/>
                <a:cs typeface="Josefin Sans"/>
                <a:sym typeface="Josefin Sans"/>
              </a:rPr>
              <a:t>Nguồn cung từ các quốc gia xuất khẩu lớn khác như Brazil và Indonesia đang có dấu hiệu thu hẹp lại, giúp Việt Nam có cơ hội mở rộng thị phần xuất khẩu.</a:t>
            </a:r>
            <a:endParaRPr>
              <a:latin typeface="Josefin Sans"/>
              <a:ea typeface="Josefin Sans"/>
              <a:cs typeface="Josefin Sans"/>
              <a:sym typeface="Josefin Sans"/>
            </a:endParaRPr>
          </a:p>
        </p:txBody>
      </p:sp>
      <p:cxnSp>
        <p:nvCxnSpPr>
          <p:cNvPr id="367" name="Google Shape;367;p42"/>
          <p:cNvCxnSpPr/>
          <p:nvPr/>
        </p:nvCxnSpPr>
        <p:spPr>
          <a:xfrm>
            <a:off x="2466525" y="1830550"/>
            <a:ext cx="5840400" cy="0"/>
          </a:xfrm>
          <a:prstGeom prst="straightConnector1">
            <a:avLst/>
          </a:prstGeom>
          <a:noFill/>
          <a:ln w="9525" cap="flat" cmpd="sng">
            <a:solidFill>
              <a:schemeClr val="dk1"/>
            </a:solidFill>
            <a:prstDash val="solid"/>
            <a:round/>
            <a:headEnd type="none" w="med" len="med"/>
            <a:tailEnd type="none" w="med" len="med"/>
          </a:ln>
        </p:spPr>
      </p:cxnSp>
      <p:pic>
        <p:nvPicPr>
          <p:cNvPr id="368" name="Google Shape;368;p42"/>
          <p:cNvPicPr preferRelativeResize="0"/>
          <p:nvPr/>
        </p:nvPicPr>
        <p:blipFill rotWithShape="1">
          <a:blip r:embed="rId3">
            <a:alphaModFix/>
          </a:blip>
          <a:srcRect l="5510" t="-18069" r="-5510" b="-9092"/>
          <a:stretch/>
        </p:blipFill>
        <p:spPr>
          <a:xfrm rot="10800000">
            <a:off x="258998" y="2217874"/>
            <a:ext cx="1793152" cy="2473201"/>
          </a:xfrm>
          <a:prstGeom prst="rect">
            <a:avLst/>
          </a:prstGeom>
          <a:noFill/>
          <a:ln>
            <a:noFill/>
          </a:ln>
        </p:spPr>
      </p:pic>
      <p:sp>
        <p:nvSpPr>
          <p:cNvPr id="369" name="Google Shape;369;p42"/>
          <p:cNvSpPr txBox="1"/>
          <p:nvPr/>
        </p:nvSpPr>
        <p:spPr>
          <a:xfrm>
            <a:off x="2052150" y="254050"/>
            <a:ext cx="5393400" cy="3957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Clr>
                <a:schemeClr val="dk1"/>
              </a:buClr>
              <a:buSzPts val="2400"/>
              <a:buFont typeface="Josefin Sans"/>
              <a:buAutoNum type="arabicPeriod"/>
            </a:pPr>
            <a:r>
              <a:rPr lang="en" sz="2400" b="1">
                <a:solidFill>
                  <a:schemeClr val="dk1"/>
                </a:solidFill>
                <a:latin typeface="Josefin Sans"/>
                <a:ea typeface="Josefin Sans"/>
                <a:cs typeface="Josefin Sans"/>
                <a:sym typeface="Josefin Sans"/>
              </a:rPr>
              <a:t>Nhu cầu sử dụng cà phê lớn</a:t>
            </a:r>
            <a:endParaRPr sz="2400" b="1">
              <a:solidFill>
                <a:schemeClr val="dk1"/>
              </a:solidFill>
              <a:latin typeface="Josefin Sans"/>
              <a:ea typeface="Josefin Sans"/>
              <a:cs typeface="Josefin Sans"/>
              <a:sym typeface="Josefin Sans"/>
            </a:endParaRPr>
          </a:p>
        </p:txBody>
      </p:sp>
      <p:pic>
        <p:nvPicPr>
          <p:cNvPr id="370" name="Google Shape;370;p42"/>
          <p:cNvPicPr preferRelativeResize="0"/>
          <p:nvPr/>
        </p:nvPicPr>
        <p:blipFill rotWithShape="1">
          <a:blip r:embed="rId4">
            <a:alphaModFix/>
          </a:blip>
          <a:srcRect t="3755" b="3755"/>
          <a:stretch/>
        </p:blipFill>
        <p:spPr>
          <a:xfrm>
            <a:off x="3035888" y="1919875"/>
            <a:ext cx="4701676" cy="2551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              02. Giá thành cà phê Việt Nam</a:t>
            </a:r>
            <a:endParaRPr/>
          </a:p>
        </p:txBody>
      </p:sp>
      <p:pic>
        <p:nvPicPr>
          <p:cNvPr id="376" name="Google Shape;376;p43"/>
          <p:cNvPicPr preferRelativeResize="0"/>
          <p:nvPr/>
        </p:nvPicPr>
        <p:blipFill>
          <a:blip r:embed="rId3">
            <a:alphaModFix/>
          </a:blip>
          <a:stretch>
            <a:fillRect/>
          </a:stretch>
        </p:blipFill>
        <p:spPr>
          <a:xfrm>
            <a:off x="297300" y="1339950"/>
            <a:ext cx="3827900" cy="2880499"/>
          </a:xfrm>
          <a:prstGeom prst="rect">
            <a:avLst/>
          </a:prstGeom>
          <a:noFill/>
          <a:ln>
            <a:noFill/>
          </a:ln>
        </p:spPr>
      </p:pic>
      <p:sp>
        <p:nvSpPr>
          <p:cNvPr id="377" name="Google Shape;377;p43"/>
          <p:cNvSpPr txBox="1"/>
          <p:nvPr/>
        </p:nvSpPr>
        <p:spPr>
          <a:xfrm>
            <a:off x="4693025" y="1501600"/>
            <a:ext cx="3737700" cy="2557200"/>
          </a:xfrm>
          <a:prstGeom prst="rect">
            <a:avLst/>
          </a:prstGeom>
          <a:noFill/>
          <a:ln>
            <a:noFill/>
          </a:ln>
        </p:spPr>
        <p:txBody>
          <a:bodyPr spcFirstLastPara="1" wrap="square" lIns="91425" tIns="91425" rIns="91425" bIns="91425" anchor="t" anchorCtr="0">
            <a:noAutofit/>
          </a:bodyPr>
          <a:lstStyle/>
          <a:p>
            <a:pPr marL="457200" marR="0" lvl="0" indent="-317500" algn="just" rtl="0">
              <a:lnSpc>
                <a:spcPct val="105000"/>
              </a:lnSpc>
              <a:spcBef>
                <a:spcPts val="0"/>
              </a:spcBef>
              <a:spcAft>
                <a:spcPts val="0"/>
              </a:spcAft>
              <a:buClr>
                <a:srgbClr val="333333"/>
              </a:buClr>
              <a:buSzPts val="1400"/>
              <a:buFont typeface="Josefin Sans"/>
              <a:buChar char="●"/>
            </a:pPr>
            <a:r>
              <a:rPr lang="en">
                <a:solidFill>
                  <a:srgbClr val="414042"/>
                </a:solidFill>
                <a:latin typeface="Josefin Sans"/>
                <a:ea typeface="Josefin Sans"/>
                <a:cs typeface="Josefin Sans"/>
                <a:sym typeface="Josefin Sans"/>
              </a:rPr>
              <a:t>Xuất khẩu cà phê tăng trưởng mạnh mẽ nhờ nhu cầu phục hồi trở lại sau đại dịch COVID-19.</a:t>
            </a:r>
            <a:endParaRPr>
              <a:solidFill>
                <a:srgbClr val="414042"/>
              </a:solidFill>
              <a:latin typeface="Josefin Sans"/>
              <a:ea typeface="Josefin Sans"/>
              <a:cs typeface="Josefin Sans"/>
              <a:sym typeface="Josefin Sans"/>
            </a:endParaRPr>
          </a:p>
          <a:p>
            <a:pPr marL="457200" marR="0" lvl="0" indent="0" algn="just" rtl="0">
              <a:lnSpc>
                <a:spcPct val="105000"/>
              </a:lnSpc>
              <a:spcBef>
                <a:spcPts val="0"/>
              </a:spcBef>
              <a:spcAft>
                <a:spcPts val="0"/>
              </a:spcAft>
              <a:buNone/>
            </a:pPr>
            <a:endParaRPr>
              <a:solidFill>
                <a:srgbClr val="414042"/>
              </a:solidFill>
              <a:latin typeface="Josefin Sans"/>
              <a:ea typeface="Josefin Sans"/>
              <a:cs typeface="Josefin Sans"/>
              <a:sym typeface="Josefin Sans"/>
            </a:endParaRPr>
          </a:p>
          <a:p>
            <a:pPr marL="457200" marR="0" lvl="0" indent="-317500" algn="just" rtl="0">
              <a:lnSpc>
                <a:spcPct val="115000"/>
              </a:lnSpc>
              <a:spcBef>
                <a:spcPts val="0"/>
              </a:spcBef>
              <a:spcAft>
                <a:spcPts val="0"/>
              </a:spcAft>
              <a:buClr>
                <a:srgbClr val="333333"/>
              </a:buClr>
              <a:buSzPts val="1400"/>
              <a:buFont typeface="Josefin Sans"/>
              <a:buChar char="●"/>
            </a:pPr>
            <a:r>
              <a:rPr lang="en">
                <a:solidFill>
                  <a:srgbClr val="333333"/>
                </a:solidFill>
                <a:latin typeface="Josefin Sans"/>
                <a:ea typeface="Josefin Sans"/>
                <a:cs typeface="Josefin Sans"/>
                <a:sym typeface="Josefin Sans"/>
              </a:rPr>
              <a:t>Sự chênh lệch giá giữa cà phê Arabica và Robusta trong bối cảnh trong bối cảnh lo ngại suy thoái kinh tế, khiến người dân có xu hướng chuyển từ tiêu dùng Arabica sang Robusta để giảm thiểu chi phí.</a:t>
            </a:r>
            <a:endParaRPr>
              <a:solidFill>
                <a:schemeClr val="dk1"/>
              </a:solidFill>
              <a:latin typeface="Josefin Sans"/>
              <a:ea typeface="Josefin Sans"/>
              <a:cs typeface="Josefin Sans"/>
              <a:sym typeface="Josefin Sans"/>
            </a:endParaRPr>
          </a:p>
        </p:txBody>
      </p:sp>
      <p:pic>
        <p:nvPicPr>
          <p:cNvPr id="378" name="Google Shape;378;p43"/>
          <p:cNvPicPr preferRelativeResize="0"/>
          <p:nvPr/>
        </p:nvPicPr>
        <p:blipFill>
          <a:blip r:embed="rId4">
            <a:alphaModFix/>
          </a:blip>
          <a:stretch>
            <a:fillRect/>
          </a:stretch>
        </p:blipFill>
        <p:spPr>
          <a:xfrm>
            <a:off x="7708325" y="351718"/>
            <a:ext cx="979200" cy="5765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a:spLocks noGrp="1"/>
          </p:cNvSpPr>
          <p:nvPr>
            <p:ph type="title"/>
          </p:nvPr>
        </p:nvSpPr>
        <p:spPr>
          <a:xfrm>
            <a:off x="296750" y="413800"/>
            <a:ext cx="796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                   02. Giá thành cà phê Việt Nam</a:t>
            </a:r>
            <a:endParaRPr sz="2400"/>
          </a:p>
        </p:txBody>
      </p:sp>
      <p:sp>
        <p:nvSpPr>
          <p:cNvPr id="384" name="Google Shape;384;p44"/>
          <p:cNvSpPr txBox="1"/>
          <p:nvPr/>
        </p:nvSpPr>
        <p:spPr>
          <a:xfrm>
            <a:off x="356075" y="1118250"/>
            <a:ext cx="3384000" cy="3113100"/>
          </a:xfrm>
          <a:prstGeom prst="rect">
            <a:avLst/>
          </a:prstGeom>
          <a:noFill/>
          <a:ln>
            <a:noFill/>
          </a:ln>
        </p:spPr>
        <p:txBody>
          <a:bodyPr spcFirstLastPara="1" wrap="square" lIns="91425" tIns="91425" rIns="91425" bIns="91425" anchor="t" anchorCtr="0">
            <a:noAutofit/>
          </a:bodyPr>
          <a:lstStyle/>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a:p>
            <a:pPr marL="457200" marR="0" lvl="0" indent="0" algn="just" rtl="0">
              <a:lnSpc>
                <a:spcPct val="105000"/>
              </a:lnSpc>
              <a:spcBef>
                <a:spcPts val="0"/>
              </a:spcBef>
              <a:spcAft>
                <a:spcPts val="0"/>
              </a:spcAft>
              <a:buNone/>
            </a:pPr>
            <a:endParaRPr>
              <a:solidFill>
                <a:srgbClr val="414042"/>
              </a:solidFill>
              <a:latin typeface="Josefin Sans"/>
              <a:ea typeface="Josefin Sans"/>
              <a:cs typeface="Josefin Sans"/>
              <a:sym typeface="Josefin Sans"/>
            </a:endParaRPr>
          </a:p>
          <a:p>
            <a:pPr marL="457200" marR="0" lvl="0" indent="-317500" algn="just" rtl="0">
              <a:lnSpc>
                <a:spcPct val="105000"/>
              </a:lnSpc>
              <a:spcBef>
                <a:spcPts val="0"/>
              </a:spcBef>
              <a:spcAft>
                <a:spcPts val="0"/>
              </a:spcAft>
              <a:buSzPts val="1400"/>
              <a:buFont typeface="Josefin Sans"/>
              <a:buChar char="●"/>
            </a:pPr>
            <a:r>
              <a:rPr lang="en">
                <a:solidFill>
                  <a:srgbClr val="414042"/>
                </a:solidFill>
                <a:latin typeface="Josefin Sans"/>
                <a:ea typeface="Josefin Sans"/>
                <a:cs typeface="Josefin Sans"/>
                <a:sym typeface="Josefin Sans"/>
              </a:rPr>
              <a:t>Năm 2022, giá xuất khẩu cà phê của Việt Nam ghi nhận mức cao nhất trong nhiều năm với bình quân </a:t>
            </a:r>
            <a:r>
              <a:rPr lang="en" b="1">
                <a:solidFill>
                  <a:srgbClr val="414042"/>
                </a:solidFill>
                <a:latin typeface="Josefin Sans"/>
                <a:ea typeface="Josefin Sans"/>
                <a:cs typeface="Josefin Sans"/>
                <a:sym typeface="Josefin Sans"/>
              </a:rPr>
              <a:t>2.282</a:t>
            </a:r>
            <a:r>
              <a:rPr lang="en">
                <a:solidFill>
                  <a:srgbClr val="414042"/>
                </a:solidFill>
                <a:latin typeface="Josefin Sans"/>
                <a:ea typeface="Josefin Sans"/>
                <a:cs typeface="Josefin Sans"/>
                <a:sym typeface="Josefin Sans"/>
              </a:rPr>
              <a:t> USD/tấn, tăng </a:t>
            </a:r>
            <a:r>
              <a:rPr lang="en" b="1">
                <a:solidFill>
                  <a:srgbClr val="414042"/>
                </a:solidFill>
                <a:latin typeface="Josefin Sans"/>
                <a:ea typeface="Josefin Sans"/>
                <a:cs typeface="Josefin Sans"/>
                <a:sym typeface="Josefin Sans"/>
              </a:rPr>
              <a:t>16%</a:t>
            </a:r>
            <a:r>
              <a:rPr lang="en">
                <a:solidFill>
                  <a:srgbClr val="414042"/>
                </a:solidFill>
                <a:latin typeface="Josefin Sans"/>
                <a:ea typeface="Josefin Sans"/>
                <a:cs typeface="Josefin Sans"/>
                <a:sym typeface="Josefin Sans"/>
              </a:rPr>
              <a:t> so với năm 2021. </a:t>
            </a:r>
            <a:r>
              <a:rPr lang="en">
                <a:latin typeface="Josefin Sans"/>
                <a:ea typeface="Josefin Sans"/>
                <a:cs typeface="Josefin Sans"/>
                <a:sym typeface="Josefin Sans"/>
              </a:rPr>
              <a:t>Có thời điểm mặc dù lượng cà phê xuất khẩu giảm so với cùng kỳ năm 2021 nhưng giá trị lại tăng cao nhờ giá xuất khẩu tăng.</a:t>
            </a:r>
            <a:endParaRPr>
              <a:solidFill>
                <a:srgbClr val="333333"/>
              </a:solidFill>
              <a:latin typeface="Josefin Sans"/>
              <a:ea typeface="Josefin Sans"/>
              <a:cs typeface="Josefin Sans"/>
              <a:sym typeface="Josefin Sans"/>
            </a:endParaRPr>
          </a:p>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p:txBody>
      </p:sp>
      <p:pic>
        <p:nvPicPr>
          <p:cNvPr id="385" name="Google Shape;385;p44"/>
          <p:cNvPicPr preferRelativeResize="0"/>
          <p:nvPr/>
        </p:nvPicPr>
        <p:blipFill>
          <a:blip r:embed="rId3">
            <a:alphaModFix/>
          </a:blip>
          <a:stretch>
            <a:fillRect/>
          </a:stretch>
        </p:blipFill>
        <p:spPr>
          <a:xfrm>
            <a:off x="4291800" y="1300975"/>
            <a:ext cx="4602324" cy="2930375"/>
          </a:xfrm>
          <a:prstGeom prst="rect">
            <a:avLst/>
          </a:prstGeom>
          <a:noFill/>
          <a:ln>
            <a:noFill/>
          </a:ln>
        </p:spPr>
      </p:pic>
      <p:pic>
        <p:nvPicPr>
          <p:cNvPr id="386" name="Google Shape;386;p44"/>
          <p:cNvPicPr preferRelativeResize="0"/>
          <p:nvPr/>
        </p:nvPicPr>
        <p:blipFill>
          <a:blip r:embed="rId4">
            <a:alphaModFix/>
          </a:blip>
          <a:stretch>
            <a:fillRect/>
          </a:stretch>
        </p:blipFill>
        <p:spPr>
          <a:xfrm>
            <a:off x="356075" y="3860543"/>
            <a:ext cx="979200" cy="5765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txBox="1">
            <a:spLocks noGrp="1"/>
          </p:cNvSpPr>
          <p:nvPr>
            <p:ph type="title"/>
          </p:nvPr>
        </p:nvSpPr>
        <p:spPr>
          <a:xfrm>
            <a:off x="296750" y="413800"/>
            <a:ext cx="78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              03. </a:t>
            </a:r>
            <a:r>
              <a:rPr lang="en" sz="2400">
                <a:solidFill>
                  <a:srgbClr val="212529"/>
                </a:solidFill>
              </a:rPr>
              <a:t>Điều kiện địa lý và khí hậu thuận lợi</a:t>
            </a:r>
            <a:endParaRPr sz="2400">
              <a:solidFill>
                <a:srgbClr val="212529"/>
              </a:solidFill>
            </a:endParaRPr>
          </a:p>
          <a:p>
            <a:pPr marL="0" lvl="0" indent="0" algn="l" rtl="0">
              <a:spcBef>
                <a:spcPts val="0"/>
              </a:spcBef>
              <a:spcAft>
                <a:spcPts val="0"/>
              </a:spcAft>
              <a:buNone/>
            </a:pPr>
            <a:endParaRPr sz="2400"/>
          </a:p>
        </p:txBody>
      </p:sp>
      <p:sp>
        <p:nvSpPr>
          <p:cNvPr id="392" name="Google Shape;392;p45"/>
          <p:cNvSpPr txBox="1"/>
          <p:nvPr/>
        </p:nvSpPr>
        <p:spPr>
          <a:xfrm>
            <a:off x="296750" y="743425"/>
            <a:ext cx="8225400" cy="1291200"/>
          </a:xfrm>
          <a:prstGeom prst="rect">
            <a:avLst/>
          </a:prstGeom>
          <a:noFill/>
          <a:ln>
            <a:noFill/>
          </a:ln>
        </p:spPr>
        <p:txBody>
          <a:bodyPr spcFirstLastPara="1" wrap="square" lIns="91425" tIns="91425" rIns="91425" bIns="91425" anchor="t" anchorCtr="0">
            <a:noAutofit/>
          </a:bodyPr>
          <a:lstStyle/>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a:p>
            <a:pPr marL="457200" lvl="0" indent="0" algn="l" rtl="0">
              <a:lnSpc>
                <a:spcPct val="115000"/>
              </a:lnSpc>
              <a:spcBef>
                <a:spcPts val="0"/>
              </a:spcBef>
              <a:spcAft>
                <a:spcPts val="0"/>
              </a:spcAft>
              <a:buNone/>
            </a:pPr>
            <a:endParaRPr>
              <a:solidFill>
                <a:srgbClr val="333333"/>
              </a:solidFill>
              <a:latin typeface="Josefin Sans"/>
              <a:ea typeface="Josefin Sans"/>
              <a:cs typeface="Josefin Sans"/>
              <a:sym typeface="Josefin Sans"/>
            </a:endParaRPr>
          </a:p>
          <a:p>
            <a:pPr marL="457200" lvl="0" indent="-317500" algn="l" rtl="0">
              <a:lnSpc>
                <a:spcPct val="115000"/>
              </a:lnSpc>
              <a:spcBef>
                <a:spcPts val="0"/>
              </a:spcBef>
              <a:spcAft>
                <a:spcPts val="0"/>
              </a:spcAft>
              <a:buClr>
                <a:srgbClr val="333333"/>
              </a:buClr>
              <a:buSzPts val="1400"/>
              <a:buFont typeface="Josefin Sans"/>
              <a:buChar char="●"/>
            </a:pPr>
            <a:r>
              <a:rPr lang="en">
                <a:solidFill>
                  <a:srgbClr val="333333"/>
                </a:solidFill>
                <a:latin typeface="Josefin Sans"/>
                <a:ea typeface="Josefin Sans"/>
                <a:cs typeface="Josefin Sans"/>
                <a:sym typeface="Josefin Sans"/>
              </a:rPr>
              <a:t>Theo số liệu của Cục Trồng trọt, Bộ Nông nghiệp và Phát triển nông thôn, tổng diện tích cà phê của Việt Nam tính đến hết năm 2022 </a:t>
            </a:r>
            <a:endParaRPr>
              <a:solidFill>
                <a:srgbClr val="333333"/>
              </a:solidFill>
              <a:latin typeface="Josefin Sans"/>
              <a:ea typeface="Josefin Sans"/>
              <a:cs typeface="Josefin Sans"/>
              <a:sym typeface="Josefin Sans"/>
            </a:endParaRPr>
          </a:p>
          <a:p>
            <a:pPr marL="457200" lvl="0" indent="0" algn="l" rtl="0">
              <a:lnSpc>
                <a:spcPct val="115000"/>
              </a:lnSpc>
              <a:spcBef>
                <a:spcPts val="0"/>
              </a:spcBef>
              <a:spcAft>
                <a:spcPts val="0"/>
              </a:spcAft>
              <a:buNone/>
            </a:pPr>
            <a:r>
              <a:rPr lang="en">
                <a:solidFill>
                  <a:srgbClr val="333333"/>
                </a:solidFill>
                <a:latin typeface="Josefin Sans"/>
                <a:ea typeface="Josefin Sans"/>
                <a:cs typeface="Josefin Sans"/>
                <a:sym typeface="Josefin Sans"/>
              </a:rPr>
              <a:t>đạt </a:t>
            </a:r>
            <a:r>
              <a:rPr lang="en" b="1">
                <a:solidFill>
                  <a:srgbClr val="333333"/>
                </a:solidFill>
                <a:latin typeface="Josefin Sans"/>
                <a:ea typeface="Josefin Sans"/>
                <a:cs typeface="Josefin Sans"/>
                <a:sym typeface="Josefin Sans"/>
              </a:rPr>
              <a:t>710,66</a:t>
            </a:r>
            <a:r>
              <a:rPr lang="en">
                <a:solidFill>
                  <a:srgbClr val="333333"/>
                </a:solidFill>
                <a:latin typeface="Josefin Sans"/>
                <a:ea typeface="Josefin Sans"/>
                <a:cs typeface="Josefin Sans"/>
                <a:sym typeface="Josefin Sans"/>
              </a:rPr>
              <a:t> nghìn ha, trong đó diện tích </a:t>
            </a:r>
            <a:endParaRPr>
              <a:solidFill>
                <a:srgbClr val="333333"/>
              </a:solidFill>
              <a:latin typeface="Josefin Sans"/>
              <a:ea typeface="Josefin Sans"/>
              <a:cs typeface="Josefin Sans"/>
              <a:sym typeface="Josefin Sans"/>
            </a:endParaRPr>
          </a:p>
          <a:p>
            <a:pPr marL="457200" lvl="0" indent="0" algn="l" rtl="0">
              <a:lnSpc>
                <a:spcPct val="115000"/>
              </a:lnSpc>
              <a:spcBef>
                <a:spcPts val="0"/>
              </a:spcBef>
              <a:spcAft>
                <a:spcPts val="0"/>
              </a:spcAft>
              <a:buNone/>
            </a:pPr>
            <a:r>
              <a:rPr lang="en">
                <a:solidFill>
                  <a:srgbClr val="333333"/>
                </a:solidFill>
                <a:latin typeface="Josefin Sans"/>
                <a:ea typeface="Josefin Sans"/>
                <a:cs typeface="Josefin Sans"/>
                <a:sym typeface="Josefin Sans"/>
              </a:rPr>
              <a:t>cà phê kinh doanh đạt </a:t>
            </a:r>
            <a:r>
              <a:rPr lang="en" b="1">
                <a:solidFill>
                  <a:srgbClr val="333333"/>
                </a:solidFill>
                <a:latin typeface="Josefin Sans"/>
                <a:ea typeface="Josefin Sans"/>
                <a:cs typeface="Josefin Sans"/>
                <a:sym typeface="Josefin Sans"/>
              </a:rPr>
              <a:t>653,1</a:t>
            </a:r>
            <a:r>
              <a:rPr lang="en">
                <a:solidFill>
                  <a:srgbClr val="333333"/>
                </a:solidFill>
                <a:latin typeface="Josefin Sans"/>
                <a:ea typeface="Josefin Sans"/>
                <a:cs typeface="Josefin Sans"/>
                <a:sym typeface="Josefin Sans"/>
              </a:rPr>
              <a:t> nghìn ha. </a:t>
            </a:r>
            <a:endParaRPr>
              <a:solidFill>
                <a:srgbClr val="333333"/>
              </a:solidFill>
              <a:latin typeface="Josefin Sans"/>
              <a:ea typeface="Josefin Sans"/>
              <a:cs typeface="Josefin Sans"/>
              <a:sym typeface="Josefin Sans"/>
            </a:endParaRPr>
          </a:p>
          <a:p>
            <a:pPr marL="9144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p:txBody>
      </p:sp>
      <p:pic>
        <p:nvPicPr>
          <p:cNvPr id="393" name="Google Shape;393;p45"/>
          <p:cNvPicPr preferRelativeResize="0"/>
          <p:nvPr/>
        </p:nvPicPr>
        <p:blipFill>
          <a:blip r:embed="rId3">
            <a:alphaModFix/>
          </a:blip>
          <a:stretch>
            <a:fillRect/>
          </a:stretch>
        </p:blipFill>
        <p:spPr>
          <a:xfrm>
            <a:off x="4316150" y="1776025"/>
            <a:ext cx="4329000" cy="2715600"/>
          </a:xfrm>
          <a:prstGeom prst="roundRect">
            <a:avLst>
              <a:gd name="adj" fmla="val 16667"/>
            </a:avLst>
          </a:prstGeom>
          <a:noFill/>
          <a:ln>
            <a:noFill/>
          </a:ln>
        </p:spPr>
      </p:pic>
      <p:pic>
        <p:nvPicPr>
          <p:cNvPr id="394" name="Google Shape;394;p45"/>
          <p:cNvPicPr preferRelativeResize="0"/>
          <p:nvPr/>
        </p:nvPicPr>
        <p:blipFill>
          <a:blip r:embed="rId4">
            <a:alphaModFix/>
          </a:blip>
          <a:stretch>
            <a:fillRect/>
          </a:stretch>
        </p:blipFill>
        <p:spPr>
          <a:xfrm>
            <a:off x="425390" y="3210000"/>
            <a:ext cx="1330099" cy="12034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6"/>
          <p:cNvSpPr txBox="1">
            <a:spLocks noGrp="1"/>
          </p:cNvSpPr>
          <p:nvPr>
            <p:ph type="title"/>
          </p:nvPr>
        </p:nvSpPr>
        <p:spPr>
          <a:xfrm>
            <a:off x="296750" y="413800"/>
            <a:ext cx="491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04. Hương vị cà phê Việt Nam</a:t>
            </a:r>
            <a:endParaRPr sz="2400"/>
          </a:p>
        </p:txBody>
      </p:sp>
      <p:sp>
        <p:nvSpPr>
          <p:cNvPr id="400" name="Google Shape;400;p46"/>
          <p:cNvSpPr txBox="1"/>
          <p:nvPr/>
        </p:nvSpPr>
        <p:spPr>
          <a:xfrm>
            <a:off x="356075" y="1118250"/>
            <a:ext cx="4154400" cy="3113100"/>
          </a:xfrm>
          <a:prstGeom prst="rect">
            <a:avLst/>
          </a:prstGeom>
          <a:noFill/>
          <a:ln>
            <a:noFill/>
          </a:ln>
        </p:spPr>
        <p:txBody>
          <a:bodyPr spcFirstLastPara="1" wrap="square" lIns="91425" tIns="91425" rIns="91425" bIns="91425" anchor="t" anchorCtr="0">
            <a:noAutofit/>
          </a:bodyPr>
          <a:lstStyle/>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a:p>
            <a:pPr marL="457200" lvl="0" indent="-317500" algn="l" rtl="0">
              <a:lnSpc>
                <a:spcPct val="115000"/>
              </a:lnSpc>
              <a:spcBef>
                <a:spcPts val="0"/>
              </a:spcBef>
              <a:spcAft>
                <a:spcPts val="0"/>
              </a:spcAft>
              <a:buClr>
                <a:srgbClr val="333333"/>
              </a:buClr>
              <a:buSzPts val="1400"/>
              <a:buFont typeface="Josefin Sans"/>
              <a:buChar char="●"/>
            </a:pPr>
            <a:r>
              <a:rPr lang="en">
                <a:solidFill>
                  <a:srgbClr val="292929"/>
                </a:solidFill>
                <a:latin typeface="Josefin Sans"/>
                <a:ea typeface="Josefin Sans"/>
                <a:cs typeface="Josefin Sans"/>
                <a:sym typeface="Josefin Sans"/>
              </a:rPr>
              <a:t>Việt Nam là quốc gia sản xuất cà phê Robusta lớn nhất thế giới, đứng thứ </a:t>
            </a:r>
            <a:r>
              <a:rPr lang="en" b="1">
                <a:solidFill>
                  <a:srgbClr val="292929"/>
                </a:solidFill>
                <a:latin typeface="Josefin Sans"/>
                <a:ea typeface="Josefin Sans"/>
                <a:cs typeface="Josefin Sans"/>
                <a:sym typeface="Josefin Sans"/>
              </a:rPr>
              <a:t>2</a:t>
            </a:r>
            <a:r>
              <a:rPr lang="en">
                <a:solidFill>
                  <a:srgbClr val="292929"/>
                </a:solidFill>
                <a:latin typeface="Josefin Sans"/>
                <a:ea typeface="Josefin Sans"/>
                <a:cs typeface="Josefin Sans"/>
                <a:sym typeface="Josefin Sans"/>
              </a:rPr>
              <a:t> về sản lượng xuất khẩu (sau Brazil)</a:t>
            </a:r>
            <a:r>
              <a:rPr lang="en">
                <a:solidFill>
                  <a:srgbClr val="212529"/>
                </a:solidFill>
                <a:latin typeface="Josefin Sans"/>
                <a:ea typeface="Josefin Sans"/>
                <a:cs typeface="Josefin Sans"/>
                <a:sym typeface="Josefin Sans"/>
              </a:rPr>
              <a:t>, chiếm khoảng </a:t>
            </a:r>
            <a:r>
              <a:rPr lang="en" b="1">
                <a:solidFill>
                  <a:srgbClr val="212529"/>
                </a:solidFill>
                <a:latin typeface="Josefin Sans"/>
                <a:ea typeface="Josefin Sans"/>
                <a:cs typeface="Josefin Sans"/>
                <a:sym typeface="Josefin Sans"/>
              </a:rPr>
              <a:t>40%</a:t>
            </a:r>
            <a:r>
              <a:rPr lang="en">
                <a:solidFill>
                  <a:srgbClr val="212529"/>
                </a:solidFill>
                <a:latin typeface="Josefin Sans"/>
                <a:ea typeface="Josefin Sans"/>
                <a:cs typeface="Josefin Sans"/>
                <a:sym typeface="Josefin Sans"/>
              </a:rPr>
              <a:t> tổng nguồn cung của thế giới. Những quốc gia trên thế giới đều sử dụng hạt cà phê Robusta từ Việt Nam vì có hương thơm đặc biệt, độ chua thấp, vị đắng và các nốt mocha.</a:t>
            </a:r>
            <a:endParaRPr>
              <a:solidFill>
                <a:srgbClr val="212529"/>
              </a:solidFill>
              <a:latin typeface="Josefin Sans"/>
              <a:ea typeface="Josefin Sans"/>
              <a:cs typeface="Josefin Sans"/>
              <a:sym typeface="Josefin Sans"/>
            </a:endParaRPr>
          </a:p>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p:txBody>
      </p:sp>
      <p:pic>
        <p:nvPicPr>
          <p:cNvPr id="401" name="Google Shape;401;p46"/>
          <p:cNvPicPr preferRelativeResize="0"/>
          <p:nvPr/>
        </p:nvPicPr>
        <p:blipFill rotWithShape="1">
          <a:blip r:embed="rId3">
            <a:alphaModFix/>
          </a:blip>
          <a:srcRect l="6016" r="6025"/>
          <a:stretch/>
        </p:blipFill>
        <p:spPr>
          <a:xfrm flipH="1">
            <a:off x="5166300" y="0"/>
            <a:ext cx="3977700" cy="4627200"/>
          </a:xfrm>
          <a:prstGeom prst="flowChartDelay">
            <a:avLst/>
          </a:prstGeom>
          <a:noFill/>
          <a:ln>
            <a:noFill/>
          </a:ln>
        </p:spPr>
      </p:pic>
      <p:pic>
        <p:nvPicPr>
          <p:cNvPr id="402" name="Google Shape;402;p46"/>
          <p:cNvPicPr preferRelativeResize="0"/>
          <p:nvPr/>
        </p:nvPicPr>
        <p:blipFill rotWithShape="1">
          <a:blip r:embed="rId4">
            <a:alphaModFix/>
          </a:blip>
          <a:srcRect r="55203"/>
          <a:stretch/>
        </p:blipFill>
        <p:spPr>
          <a:xfrm>
            <a:off x="3295375" y="3942550"/>
            <a:ext cx="899917" cy="425700"/>
          </a:xfrm>
          <a:prstGeom prst="rect">
            <a:avLst/>
          </a:prstGeom>
          <a:noFill/>
          <a:ln>
            <a:noFill/>
          </a:ln>
        </p:spPr>
      </p:pic>
      <p:pic>
        <p:nvPicPr>
          <p:cNvPr id="403" name="Google Shape;403;p46"/>
          <p:cNvPicPr preferRelativeResize="0"/>
          <p:nvPr/>
        </p:nvPicPr>
        <p:blipFill>
          <a:blip r:embed="rId5">
            <a:alphaModFix/>
          </a:blip>
          <a:stretch>
            <a:fillRect/>
          </a:stretch>
        </p:blipFill>
        <p:spPr>
          <a:xfrm>
            <a:off x="101975" y="2892550"/>
            <a:ext cx="816075" cy="1692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9"/>
        <p:cNvGrpSpPr/>
        <p:nvPr/>
      </p:nvGrpSpPr>
      <p:grpSpPr>
        <a:xfrm>
          <a:off x="0" y="0"/>
          <a:ext cx="0" cy="0"/>
          <a:chOff x="0" y="0"/>
          <a:chExt cx="0" cy="0"/>
        </a:xfrm>
      </p:grpSpPr>
      <p:sp>
        <p:nvSpPr>
          <p:cNvPr id="180" name="Google Shape;180;p29"/>
          <p:cNvSpPr txBox="1">
            <a:spLocks noGrp="1"/>
          </p:cNvSpPr>
          <p:nvPr>
            <p:ph type="title" idx="3"/>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Thành viên nhóm</a:t>
            </a:r>
            <a:endParaRPr/>
          </a:p>
        </p:txBody>
      </p:sp>
      <p:sp>
        <p:nvSpPr>
          <p:cNvPr id="181" name="Google Shape;181;p29"/>
          <p:cNvSpPr txBox="1">
            <a:spLocks noGrp="1"/>
          </p:cNvSpPr>
          <p:nvPr>
            <p:ph type="title"/>
          </p:nvPr>
        </p:nvSpPr>
        <p:spPr>
          <a:xfrm>
            <a:off x="715100" y="1153675"/>
            <a:ext cx="23409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82" name="Google Shape;182;p29"/>
          <p:cNvSpPr txBox="1">
            <a:spLocks noGrp="1"/>
          </p:cNvSpPr>
          <p:nvPr>
            <p:ph type="subTitle" idx="14"/>
          </p:nvPr>
        </p:nvSpPr>
        <p:spPr>
          <a:xfrm>
            <a:off x="4624600" y="3658375"/>
            <a:ext cx="28842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Nguyễn Xuân Hoàng</a:t>
            </a:r>
            <a:endParaRPr/>
          </a:p>
          <a:p>
            <a:pPr marL="0" lvl="0" indent="0" algn="l" rtl="0">
              <a:spcBef>
                <a:spcPts val="0"/>
              </a:spcBef>
              <a:spcAft>
                <a:spcPts val="0"/>
              </a:spcAft>
              <a:buNone/>
            </a:pPr>
            <a:endParaRPr/>
          </a:p>
          <a:p>
            <a:pPr marL="0" lvl="0" indent="0" algn="l" rtl="0">
              <a:spcBef>
                <a:spcPts val="0"/>
              </a:spcBef>
              <a:spcAft>
                <a:spcPts val="0"/>
              </a:spcAft>
              <a:buClr>
                <a:schemeClr val="hlink"/>
              </a:buClr>
              <a:buSzPts val="1100"/>
              <a:buFont typeface="Arial"/>
              <a:buNone/>
            </a:pPr>
            <a:endParaRPr/>
          </a:p>
        </p:txBody>
      </p:sp>
      <p:sp>
        <p:nvSpPr>
          <p:cNvPr id="183" name="Google Shape;183;p29"/>
          <p:cNvSpPr txBox="1">
            <a:spLocks noGrp="1"/>
          </p:cNvSpPr>
          <p:nvPr>
            <p:ph type="subTitle" idx="19"/>
          </p:nvPr>
        </p:nvSpPr>
        <p:spPr>
          <a:xfrm>
            <a:off x="6088000" y="1810475"/>
            <a:ext cx="2336400" cy="3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Hồ Phương Thảo</a:t>
            </a:r>
            <a:endParaRPr/>
          </a:p>
          <a:p>
            <a:pPr marL="0" lvl="0" indent="0" algn="l" rtl="0">
              <a:spcBef>
                <a:spcPts val="0"/>
              </a:spcBef>
              <a:spcAft>
                <a:spcPts val="0"/>
              </a:spcAft>
              <a:buNone/>
            </a:pPr>
            <a:endParaRPr/>
          </a:p>
          <a:p>
            <a:pPr marL="0" lvl="0" indent="0" algn="l" rtl="0">
              <a:spcBef>
                <a:spcPts val="0"/>
              </a:spcBef>
              <a:spcAft>
                <a:spcPts val="0"/>
              </a:spcAft>
              <a:buClr>
                <a:schemeClr val="hlink"/>
              </a:buClr>
              <a:buSzPts val="1100"/>
              <a:buFont typeface="Arial"/>
              <a:buNone/>
            </a:pPr>
            <a:endParaRPr/>
          </a:p>
        </p:txBody>
      </p:sp>
      <p:sp>
        <p:nvSpPr>
          <p:cNvPr id="184" name="Google Shape;184;p29"/>
          <p:cNvSpPr txBox="1">
            <a:spLocks noGrp="1"/>
          </p:cNvSpPr>
          <p:nvPr>
            <p:ph type="subTitle" idx="4"/>
          </p:nvPr>
        </p:nvSpPr>
        <p:spPr>
          <a:xfrm>
            <a:off x="715100" y="1810475"/>
            <a:ext cx="2336400" cy="3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Bùi Thị Mai Linh</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5" name="Google Shape;185;p29"/>
          <p:cNvSpPr txBox="1">
            <a:spLocks noGrp="1"/>
          </p:cNvSpPr>
          <p:nvPr>
            <p:ph type="subTitle" idx="5"/>
          </p:nvPr>
        </p:nvSpPr>
        <p:spPr>
          <a:xfrm>
            <a:off x="1938150" y="3658375"/>
            <a:ext cx="23364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Lê Thu Hằng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6" name="Google Shape;186;p29"/>
          <p:cNvSpPr txBox="1">
            <a:spLocks noGrp="1"/>
          </p:cNvSpPr>
          <p:nvPr>
            <p:ph type="title" idx="7"/>
          </p:nvPr>
        </p:nvSpPr>
        <p:spPr>
          <a:xfrm>
            <a:off x="3401550" y="1153675"/>
            <a:ext cx="23409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7" name="Google Shape;187;p29"/>
          <p:cNvSpPr txBox="1">
            <a:spLocks noGrp="1"/>
          </p:cNvSpPr>
          <p:nvPr>
            <p:ph type="title" idx="16"/>
          </p:nvPr>
        </p:nvSpPr>
        <p:spPr>
          <a:xfrm>
            <a:off x="6088000" y="1153675"/>
            <a:ext cx="23409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8" name="Google Shape;188;p29"/>
          <p:cNvSpPr txBox="1">
            <a:spLocks noGrp="1"/>
          </p:cNvSpPr>
          <p:nvPr>
            <p:ph type="title" idx="6"/>
          </p:nvPr>
        </p:nvSpPr>
        <p:spPr>
          <a:xfrm>
            <a:off x="1938150" y="3002538"/>
            <a:ext cx="23409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9" name="Google Shape;189;p29"/>
          <p:cNvSpPr txBox="1">
            <a:spLocks noGrp="1"/>
          </p:cNvSpPr>
          <p:nvPr>
            <p:ph type="subTitle" idx="13"/>
          </p:nvPr>
        </p:nvSpPr>
        <p:spPr>
          <a:xfrm>
            <a:off x="3401550" y="1810475"/>
            <a:ext cx="2336400" cy="3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Lý Hà Phương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0" name="Google Shape;190;p29"/>
          <p:cNvSpPr txBox="1">
            <a:spLocks noGrp="1"/>
          </p:cNvSpPr>
          <p:nvPr>
            <p:ph type="title" idx="15"/>
          </p:nvPr>
        </p:nvSpPr>
        <p:spPr>
          <a:xfrm>
            <a:off x="4624600" y="3002538"/>
            <a:ext cx="23409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191" name="Google Shape;191;p29"/>
          <p:cNvCxnSpPr/>
          <p:nvPr/>
        </p:nvCxnSpPr>
        <p:spPr>
          <a:xfrm>
            <a:off x="816325" y="1669260"/>
            <a:ext cx="18981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29"/>
          <p:cNvCxnSpPr/>
          <p:nvPr/>
        </p:nvCxnSpPr>
        <p:spPr>
          <a:xfrm>
            <a:off x="2039375" y="3516173"/>
            <a:ext cx="1898100" cy="0"/>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193;p29"/>
          <p:cNvCxnSpPr/>
          <p:nvPr/>
        </p:nvCxnSpPr>
        <p:spPr>
          <a:xfrm>
            <a:off x="3502775" y="1669260"/>
            <a:ext cx="1898100" cy="0"/>
          </a:xfrm>
          <a:prstGeom prst="straightConnector1">
            <a:avLst/>
          </a:prstGeom>
          <a:noFill/>
          <a:ln w="9525" cap="flat" cmpd="sng">
            <a:solidFill>
              <a:schemeClr val="dk1"/>
            </a:solidFill>
            <a:prstDash val="solid"/>
            <a:round/>
            <a:headEnd type="none" w="med" len="med"/>
            <a:tailEnd type="none" w="med" len="med"/>
          </a:ln>
        </p:spPr>
      </p:cxnSp>
      <p:cxnSp>
        <p:nvCxnSpPr>
          <p:cNvPr id="194" name="Google Shape;194;p29"/>
          <p:cNvCxnSpPr/>
          <p:nvPr/>
        </p:nvCxnSpPr>
        <p:spPr>
          <a:xfrm>
            <a:off x="4725825" y="3516173"/>
            <a:ext cx="1898100" cy="0"/>
          </a:xfrm>
          <a:prstGeom prst="straightConnector1">
            <a:avLst/>
          </a:prstGeom>
          <a:noFill/>
          <a:ln w="9525" cap="flat" cmpd="sng">
            <a:solidFill>
              <a:schemeClr val="dk1"/>
            </a:solidFill>
            <a:prstDash val="solid"/>
            <a:round/>
            <a:headEnd type="none" w="med" len="med"/>
            <a:tailEnd type="none" w="med" len="med"/>
          </a:ln>
        </p:spPr>
      </p:cxnSp>
      <p:cxnSp>
        <p:nvCxnSpPr>
          <p:cNvPr id="195" name="Google Shape;195;p29"/>
          <p:cNvCxnSpPr/>
          <p:nvPr/>
        </p:nvCxnSpPr>
        <p:spPr>
          <a:xfrm>
            <a:off x="6189225" y="1669260"/>
            <a:ext cx="1898100" cy="0"/>
          </a:xfrm>
          <a:prstGeom prst="straightConnector1">
            <a:avLst/>
          </a:prstGeom>
          <a:noFill/>
          <a:ln w="9525" cap="flat" cmpd="sng">
            <a:solidFill>
              <a:schemeClr val="dk1"/>
            </a:solidFill>
            <a:prstDash val="solid"/>
            <a:round/>
            <a:headEnd type="none" w="med" len="med"/>
            <a:tailEnd type="none" w="med" len="med"/>
          </a:ln>
        </p:spPr>
      </p:cxnSp>
      <p:pic>
        <p:nvPicPr>
          <p:cNvPr id="196" name="Google Shape;196;p29"/>
          <p:cNvPicPr preferRelativeResize="0"/>
          <p:nvPr/>
        </p:nvPicPr>
        <p:blipFill>
          <a:blip r:embed="rId3">
            <a:alphaModFix/>
          </a:blip>
          <a:stretch>
            <a:fillRect/>
          </a:stretch>
        </p:blipFill>
        <p:spPr>
          <a:xfrm>
            <a:off x="6740277" y="209051"/>
            <a:ext cx="2103281" cy="8883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04. Hương vị cà phê Việt Nam</a:t>
            </a:r>
            <a:endParaRPr/>
          </a:p>
        </p:txBody>
      </p:sp>
      <p:pic>
        <p:nvPicPr>
          <p:cNvPr id="409" name="Google Shape;409;p47"/>
          <p:cNvPicPr preferRelativeResize="0"/>
          <p:nvPr/>
        </p:nvPicPr>
        <p:blipFill rotWithShape="1">
          <a:blip r:embed="rId3">
            <a:alphaModFix/>
          </a:blip>
          <a:srcRect t="6589" b="6597"/>
          <a:stretch/>
        </p:blipFill>
        <p:spPr>
          <a:xfrm>
            <a:off x="4514678" y="1743305"/>
            <a:ext cx="3658291" cy="2118970"/>
          </a:xfrm>
          <a:prstGeom prst="rect">
            <a:avLst/>
          </a:prstGeom>
          <a:noFill/>
          <a:ln>
            <a:noFill/>
          </a:ln>
        </p:spPr>
      </p:pic>
      <p:sp>
        <p:nvSpPr>
          <p:cNvPr id="410" name="Google Shape;410;p47"/>
          <p:cNvSpPr/>
          <p:nvPr/>
        </p:nvSpPr>
        <p:spPr>
          <a:xfrm>
            <a:off x="4514675" y="1590513"/>
            <a:ext cx="3804697" cy="300458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txBox="1">
            <a:spLocks noGrp="1"/>
          </p:cNvSpPr>
          <p:nvPr>
            <p:ph type="subTitle" idx="1"/>
          </p:nvPr>
        </p:nvSpPr>
        <p:spPr>
          <a:xfrm>
            <a:off x="713225" y="1068125"/>
            <a:ext cx="3588900" cy="1399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Josefin Sans"/>
              <a:buChar char="●"/>
            </a:pPr>
            <a:r>
              <a:rPr lang="en">
                <a:latin typeface="Josefin Sans"/>
                <a:ea typeface="Josefin Sans"/>
                <a:cs typeface="Josefin Sans"/>
                <a:sym typeface="Josefin Sans"/>
              </a:rPr>
              <a:t>Hương vị của cà phê Việt Nam nổi tiếng không chỉ ở trong nước mà còn gây ấn tượng mạnh với thế giới. </a:t>
            </a:r>
            <a:endParaRPr>
              <a:latin typeface="Josefin Sans"/>
              <a:ea typeface="Josefin Sans"/>
              <a:cs typeface="Josefin Sans"/>
              <a:sym typeface="Josefin Sans"/>
            </a:endParaRPr>
          </a:p>
          <a:p>
            <a:pPr marL="0" lvl="0" indent="0" algn="l" rtl="0">
              <a:lnSpc>
                <a:spcPct val="100000"/>
              </a:lnSpc>
              <a:spcBef>
                <a:spcPts val="1200"/>
              </a:spcBef>
              <a:spcAft>
                <a:spcPts val="0"/>
              </a:spcAft>
              <a:buNone/>
            </a:pPr>
            <a:endParaRPr>
              <a:latin typeface="Josefin Sans"/>
              <a:ea typeface="Josefin Sans"/>
              <a:cs typeface="Josefin Sans"/>
              <a:sym typeface="Josefin Sans"/>
            </a:endParaRPr>
          </a:p>
          <a:p>
            <a:pPr marL="457200" lvl="0" indent="-317500" algn="l" rtl="0">
              <a:lnSpc>
                <a:spcPct val="100000"/>
              </a:lnSpc>
              <a:spcBef>
                <a:spcPts val="1200"/>
              </a:spcBef>
              <a:spcAft>
                <a:spcPts val="0"/>
              </a:spcAft>
              <a:buSzPts val="1400"/>
              <a:buFont typeface="Josefin Sans"/>
              <a:buChar char="➢"/>
            </a:pPr>
            <a:r>
              <a:rPr lang="en">
                <a:latin typeface="Josefin Sans"/>
                <a:ea typeface="Josefin Sans"/>
                <a:cs typeface="Josefin Sans"/>
                <a:sym typeface="Josefin Sans"/>
              </a:rPr>
              <a:t>Năm 2020, trong 1 bài viết trên Cable News Network “Why the world is waking up to Vietnamese coffee” </a:t>
            </a:r>
            <a:endParaRPr>
              <a:latin typeface="Josefin Sans"/>
              <a:ea typeface="Josefin Sans"/>
              <a:cs typeface="Josefin Sans"/>
              <a:sym typeface="Josefin Sans"/>
            </a:endParaRPr>
          </a:p>
          <a:p>
            <a:pPr marL="457200" lvl="0" indent="0" algn="l" rtl="0">
              <a:lnSpc>
                <a:spcPct val="100000"/>
              </a:lnSpc>
              <a:spcBef>
                <a:spcPts val="0"/>
              </a:spcBef>
              <a:spcAft>
                <a:spcPts val="0"/>
              </a:spcAft>
              <a:buNone/>
            </a:pPr>
            <a:endParaRPr>
              <a:latin typeface="Josefin Sans"/>
              <a:ea typeface="Josefin Sans"/>
              <a:cs typeface="Josefin Sans"/>
              <a:sym typeface="Josefin Sans"/>
            </a:endParaRPr>
          </a:p>
          <a:p>
            <a:pPr marL="457200" lvl="0" indent="-317500" algn="l" rtl="0">
              <a:lnSpc>
                <a:spcPct val="100000"/>
              </a:lnSpc>
              <a:spcBef>
                <a:spcPts val="0"/>
              </a:spcBef>
              <a:spcAft>
                <a:spcPts val="0"/>
              </a:spcAft>
              <a:buSzPts val="1400"/>
              <a:buFont typeface="Josefin Sans"/>
              <a:buChar char="➢"/>
            </a:pPr>
            <a:r>
              <a:rPr lang="en">
                <a:solidFill>
                  <a:srgbClr val="292929"/>
                </a:solidFill>
                <a:latin typeface="Josefin Sans"/>
                <a:ea typeface="Josefin Sans"/>
                <a:cs typeface="Josefin Sans"/>
                <a:sym typeface="Josefin Sans"/>
              </a:rPr>
              <a:t>Năm 2022, tạp chí du lịch Canada The Travel đã nêu những quốc gia có cà phê ngon nhất thế giới, trong đó cà phê Việt Nam được nhắc đến đầu tiên</a:t>
            </a:r>
            <a:endParaRPr>
              <a:latin typeface="Josefin Sans"/>
              <a:ea typeface="Josefin Sans"/>
              <a:cs typeface="Josefin Sans"/>
              <a:sym typeface="Josefin Sans"/>
            </a:endParaRPr>
          </a:p>
        </p:txBody>
      </p:sp>
      <p:pic>
        <p:nvPicPr>
          <p:cNvPr id="412" name="Google Shape;412;p47"/>
          <p:cNvPicPr preferRelativeResize="0"/>
          <p:nvPr/>
        </p:nvPicPr>
        <p:blipFill rotWithShape="1">
          <a:blip r:embed="rId4">
            <a:alphaModFix/>
          </a:blip>
          <a:srcRect l="29250" r="29246"/>
          <a:stretch/>
        </p:blipFill>
        <p:spPr>
          <a:xfrm>
            <a:off x="7791438" y="2934800"/>
            <a:ext cx="925800" cy="1456375"/>
          </a:xfrm>
          <a:prstGeom prst="rect">
            <a:avLst/>
          </a:prstGeom>
          <a:noFill/>
          <a:ln>
            <a:noFill/>
          </a:ln>
        </p:spPr>
      </p:pic>
      <p:sp>
        <p:nvSpPr>
          <p:cNvPr id="413" name="Google Shape;413;p47"/>
          <p:cNvSpPr/>
          <p:nvPr/>
        </p:nvSpPr>
        <p:spPr>
          <a:xfrm>
            <a:off x="7782976" y="2730868"/>
            <a:ext cx="942721" cy="1864239"/>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4" name="Google Shape;414;p47"/>
          <p:cNvPicPr preferRelativeResize="0"/>
          <p:nvPr/>
        </p:nvPicPr>
        <p:blipFill>
          <a:blip r:embed="rId5">
            <a:alphaModFix/>
          </a:blip>
          <a:stretch>
            <a:fillRect/>
          </a:stretch>
        </p:blipFill>
        <p:spPr>
          <a:xfrm flipH="1">
            <a:off x="7563824" y="203575"/>
            <a:ext cx="1153426" cy="1307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04. Hương vị cà phê Việt Nam</a:t>
            </a:r>
            <a:endParaRPr/>
          </a:p>
          <a:p>
            <a:pPr marL="0" lvl="0" indent="0" algn="l" rtl="0">
              <a:spcBef>
                <a:spcPts val="0"/>
              </a:spcBef>
              <a:spcAft>
                <a:spcPts val="0"/>
              </a:spcAft>
              <a:buNone/>
            </a:pPr>
            <a:endParaRPr sz="2400"/>
          </a:p>
        </p:txBody>
      </p:sp>
      <p:pic>
        <p:nvPicPr>
          <p:cNvPr id="420" name="Google Shape;420;p48"/>
          <p:cNvPicPr preferRelativeResize="0"/>
          <p:nvPr/>
        </p:nvPicPr>
        <p:blipFill rotWithShape="1">
          <a:blip r:embed="rId3">
            <a:alphaModFix/>
          </a:blip>
          <a:srcRect l="11077" r="11077"/>
          <a:stretch/>
        </p:blipFill>
        <p:spPr>
          <a:xfrm>
            <a:off x="234175" y="1216950"/>
            <a:ext cx="2341277" cy="3007649"/>
          </a:xfrm>
          <a:prstGeom prst="rect">
            <a:avLst/>
          </a:prstGeom>
          <a:noFill/>
          <a:ln>
            <a:noFill/>
          </a:ln>
        </p:spPr>
      </p:pic>
      <p:pic>
        <p:nvPicPr>
          <p:cNvPr id="421" name="Google Shape;421;p48"/>
          <p:cNvPicPr preferRelativeResize="0"/>
          <p:nvPr/>
        </p:nvPicPr>
        <p:blipFill rotWithShape="1">
          <a:blip r:embed="rId4">
            <a:alphaModFix/>
          </a:blip>
          <a:srcRect l="12936" r="12929"/>
          <a:stretch/>
        </p:blipFill>
        <p:spPr>
          <a:xfrm>
            <a:off x="6639486" y="1216950"/>
            <a:ext cx="2341278" cy="3007652"/>
          </a:xfrm>
          <a:prstGeom prst="rect">
            <a:avLst/>
          </a:prstGeom>
          <a:noFill/>
          <a:ln>
            <a:noFill/>
          </a:ln>
        </p:spPr>
      </p:pic>
      <p:cxnSp>
        <p:nvCxnSpPr>
          <p:cNvPr id="422" name="Google Shape;422;p48"/>
          <p:cNvCxnSpPr/>
          <p:nvPr/>
        </p:nvCxnSpPr>
        <p:spPr>
          <a:xfrm>
            <a:off x="2917425" y="2627975"/>
            <a:ext cx="3352800" cy="10500"/>
          </a:xfrm>
          <a:prstGeom prst="straightConnector1">
            <a:avLst/>
          </a:prstGeom>
          <a:noFill/>
          <a:ln w="19050" cap="flat" cmpd="sng">
            <a:solidFill>
              <a:schemeClr val="dk1"/>
            </a:solidFill>
            <a:prstDash val="solid"/>
            <a:round/>
            <a:headEnd type="none" w="med" len="med"/>
            <a:tailEnd type="none" w="med" len="med"/>
          </a:ln>
        </p:spPr>
      </p:cxnSp>
      <p:sp>
        <p:nvSpPr>
          <p:cNvPr id="423" name="Google Shape;423;p48"/>
          <p:cNvSpPr txBox="1"/>
          <p:nvPr/>
        </p:nvSpPr>
        <p:spPr>
          <a:xfrm>
            <a:off x="2827950" y="1348250"/>
            <a:ext cx="3633900" cy="949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C1C1C"/>
              </a:buClr>
              <a:buSzPts val="1400"/>
              <a:buFont typeface="Josefin Sans"/>
              <a:buChar char="●"/>
            </a:pPr>
            <a:r>
              <a:rPr lang="en">
                <a:solidFill>
                  <a:srgbClr val="1C1C1C"/>
                </a:solidFill>
                <a:latin typeface="Josefin Sans"/>
                <a:ea typeface="Josefin Sans"/>
                <a:cs typeface="Josefin Sans"/>
                <a:sym typeface="Josefin Sans"/>
              </a:rPr>
              <a:t>Hương vị cà phê </a:t>
            </a:r>
            <a:r>
              <a:rPr lang="en" b="1">
                <a:solidFill>
                  <a:srgbClr val="1C1C1C"/>
                </a:solidFill>
                <a:latin typeface="Josefin Sans"/>
                <a:ea typeface="Josefin Sans"/>
                <a:cs typeface="Josefin Sans"/>
                <a:sym typeface="Josefin Sans"/>
              </a:rPr>
              <a:t>Robusta</a:t>
            </a:r>
            <a:r>
              <a:rPr lang="en">
                <a:solidFill>
                  <a:srgbClr val="1C1C1C"/>
                </a:solidFill>
                <a:latin typeface="Josefin Sans"/>
                <a:ea typeface="Josefin Sans"/>
                <a:cs typeface="Josefin Sans"/>
                <a:sym typeface="Josefin Sans"/>
              </a:rPr>
              <a:t> ấn tượng với hương thơm dịu, có vị đắng, không có vị chua, nước màu nâu sánh và hàm lượng cafein vừa đủ</a:t>
            </a:r>
            <a:endParaRPr>
              <a:solidFill>
                <a:schemeClr val="dk1"/>
              </a:solidFill>
              <a:latin typeface="Josefin Sans"/>
              <a:ea typeface="Josefin Sans"/>
              <a:cs typeface="Josefin Sans"/>
              <a:sym typeface="Josefin Sans"/>
            </a:endParaRPr>
          </a:p>
        </p:txBody>
      </p:sp>
      <p:sp>
        <p:nvSpPr>
          <p:cNvPr id="424" name="Google Shape;424;p48"/>
          <p:cNvSpPr txBox="1"/>
          <p:nvPr/>
        </p:nvSpPr>
        <p:spPr>
          <a:xfrm>
            <a:off x="2827950" y="2898700"/>
            <a:ext cx="3633900" cy="1134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C1C1C"/>
              </a:buClr>
              <a:buSzPts val="1400"/>
              <a:buFont typeface="Josefin Sans"/>
              <a:buChar char="●"/>
            </a:pPr>
            <a:r>
              <a:rPr lang="en">
                <a:solidFill>
                  <a:srgbClr val="1C1C1C"/>
                </a:solidFill>
                <a:latin typeface="Josefin Sans"/>
                <a:ea typeface="Josefin Sans"/>
                <a:cs typeface="Josefin Sans"/>
                <a:sym typeface="Josefin Sans"/>
              </a:rPr>
              <a:t>Hương vị cà phê </a:t>
            </a:r>
            <a:r>
              <a:rPr lang="en" b="1">
                <a:solidFill>
                  <a:srgbClr val="1C1C1C"/>
                </a:solidFill>
                <a:latin typeface="Josefin Sans"/>
                <a:ea typeface="Josefin Sans"/>
                <a:cs typeface="Josefin Sans"/>
                <a:sym typeface="Josefin Sans"/>
              </a:rPr>
              <a:t>Arabica</a:t>
            </a:r>
            <a:r>
              <a:rPr lang="en">
                <a:solidFill>
                  <a:srgbClr val="1C1C1C"/>
                </a:solidFill>
                <a:latin typeface="Josefin Sans"/>
                <a:ea typeface="Josefin Sans"/>
                <a:cs typeface="Josefin Sans"/>
                <a:sym typeface="Josefin Sans"/>
              </a:rPr>
              <a:t> có mùi vị đắng như đa dạng từ đắng dịu thơm nhẹ đến đắng pha hương thơm nồng nàn, màu nâu nhạt sánh, vị hơi chua nhưng rất hấp dẫn</a:t>
            </a:r>
            <a:endParaRPr>
              <a:solidFill>
                <a:schemeClr val="dk1"/>
              </a:solidFill>
              <a:latin typeface="Josefin Sans"/>
              <a:ea typeface="Josefin Sans"/>
              <a:cs typeface="Josefin Sans"/>
              <a:sym typeface="Josefi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9"/>
          <p:cNvSpPr/>
          <p:nvPr/>
        </p:nvSpPr>
        <p:spPr>
          <a:xfrm>
            <a:off x="716825" y="3128625"/>
            <a:ext cx="2066400" cy="749700"/>
          </a:xfrm>
          <a:prstGeom prst="roundRect">
            <a:avLst>
              <a:gd name="adj" fmla="val 16667"/>
            </a:avLst>
          </a:prstGeom>
          <a:solidFill>
            <a:schemeClr val="lt2"/>
          </a:solidFill>
          <a:ln w="9525" cap="flat" cmpd="sng">
            <a:solidFill>
              <a:srgbClr val="703D1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30" name="Google Shape;430;p49"/>
          <p:cNvSpPr/>
          <p:nvPr/>
        </p:nvSpPr>
        <p:spPr>
          <a:xfrm>
            <a:off x="4227738" y="1114837"/>
            <a:ext cx="692100" cy="69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txBox="1">
            <a:spLocks noGrp="1"/>
          </p:cNvSpPr>
          <p:nvPr>
            <p:ph type="title"/>
          </p:nvPr>
        </p:nvSpPr>
        <p:spPr>
          <a:xfrm>
            <a:off x="553925" y="445025"/>
            <a:ext cx="81525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rgbClr val="000000"/>
                </a:solidFill>
              </a:rPr>
              <a:t>05. Các chính sách của nhà nước với xuất khẩu cà phê Việt Nam</a:t>
            </a:r>
            <a:endParaRPr sz="2000">
              <a:solidFill>
                <a:srgbClr val="000000"/>
              </a:solidFill>
            </a:endParaRPr>
          </a:p>
          <a:p>
            <a:pPr marL="0" lvl="0" indent="0" algn="l" rtl="0">
              <a:lnSpc>
                <a:spcPct val="115000"/>
              </a:lnSpc>
              <a:spcBef>
                <a:spcPts val="0"/>
              </a:spcBef>
              <a:spcAft>
                <a:spcPts val="0"/>
              </a:spcAft>
              <a:buNone/>
            </a:pPr>
            <a:endParaRPr sz="2400">
              <a:solidFill>
                <a:srgbClr val="000000"/>
              </a:solidFill>
              <a:highlight>
                <a:srgbClr val="FFFFFF"/>
              </a:highlight>
            </a:endParaRPr>
          </a:p>
          <a:p>
            <a:pPr marL="0" lvl="0" indent="0" algn="l" rtl="0">
              <a:lnSpc>
                <a:spcPct val="100000"/>
              </a:lnSpc>
              <a:spcBef>
                <a:spcPts val="0"/>
              </a:spcBef>
              <a:spcAft>
                <a:spcPts val="0"/>
              </a:spcAft>
              <a:buNone/>
            </a:pPr>
            <a:endParaRPr/>
          </a:p>
        </p:txBody>
      </p:sp>
      <p:sp>
        <p:nvSpPr>
          <p:cNvPr id="432" name="Google Shape;432;p49"/>
          <p:cNvSpPr txBox="1"/>
          <p:nvPr/>
        </p:nvSpPr>
        <p:spPr>
          <a:xfrm>
            <a:off x="3540588" y="2688950"/>
            <a:ext cx="2066400" cy="84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Josefin Sans"/>
                <a:ea typeface="Josefin Sans"/>
                <a:cs typeface="Josefin Sans"/>
                <a:sym typeface="Josefin Sans"/>
              </a:rPr>
              <a:t>   </a:t>
            </a:r>
            <a:endParaRPr sz="1800" b="1">
              <a:latin typeface="Josefin Sans"/>
              <a:ea typeface="Josefin Sans"/>
              <a:cs typeface="Josefin Sans"/>
              <a:sym typeface="Josefin Sans"/>
            </a:endParaRPr>
          </a:p>
          <a:p>
            <a:pPr marL="0" lvl="0" indent="0" algn="l" rtl="0">
              <a:lnSpc>
                <a:spcPct val="115000"/>
              </a:lnSpc>
              <a:spcBef>
                <a:spcPts val="0"/>
              </a:spcBef>
              <a:spcAft>
                <a:spcPts val="0"/>
              </a:spcAft>
              <a:buNone/>
            </a:pPr>
            <a:r>
              <a:rPr lang="en" sz="1800" b="1">
                <a:latin typeface="Josefin Sans"/>
                <a:ea typeface="Josefin Sans"/>
                <a:cs typeface="Josefin Sans"/>
                <a:sym typeface="Josefin Sans"/>
              </a:rPr>
              <a:t>   </a:t>
            </a:r>
            <a:endParaRPr sz="1800">
              <a:latin typeface="Josefin Sans"/>
              <a:ea typeface="Josefin Sans"/>
              <a:cs typeface="Josefin Sans"/>
              <a:sym typeface="Josefin Sans"/>
            </a:endParaRPr>
          </a:p>
        </p:txBody>
      </p:sp>
      <p:sp>
        <p:nvSpPr>
          <p:cNvPr id="433" name="Google Shape;433;p49"/>
          <p:cNvSpPr txBox="1"/>
          <p:nvPr/>
        </p:nvSpPr>
        <p:spPr>
          <a:xfrm>
            <a:off x="3540588" y="2339450"/>
            <a:ext cx="2066400" cy="34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rgbClr val="703D1F"/>
                </a:solidFill>
                <a:latin typeface="Josefin Sans"/>
                <a:ea typeface="Josefin Sans"/>
                <a:cs typeface="Josefin Sans"/>
                <a:sym typeface="Josefin Sans"/>
              </a:rPr>
              <a:t>Chính Sách 2</a:t>
            </a:r>
            <a:endParaRPr sz="2000" b="1">
              <a:solidFill>
                <a:srgbClr val="703D1F"/>
              </a:solidFill>
              <a:latin typeface="Josefin Sans"/>
              <a:ea typeface="Josefin Sans"/>
              <a:cs typeface="Josefin Sans"/>
              <a:sym typeface="Josefin Sans"/>
            </a:endParaRPr>
          </a:p>
        </p:txBody>
      </p:sp>
      <p:sp>
        <p:nvSpPr>
          <p:cNvPr id="434" name="Google Shape;434;p49"/>
          <p:cNvSpPr txBox="1"/>
          <p:nvPr/>
        </p:nvSpPr>
        <p:spPr>
          <a:xfrm>
            <a:off x="713225" y="2761825"/>
            <a:ext cx="2070000" cy="84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Josefin Sans"/>
                <a:ea typeface="Josefin Sans"/>
                <a:cs typeface="Josefin Sans"/>
                <a:sym typeface="Josefin Sans"/>
              </a:rPr>
              <a:t>  </a:t>
            </a:r>
            <a:endParaRPr sz="1800" b="1">
              <a:latin typeface="Josefin Sans"/>
              <a:ea typeface="Josefin Sans"/>
              <a:cs typeface="Josefin Sans"/>
              <a:sym typeface="Josefin Sans"/>
            </a:endParaRPr>
          </a:p>
          <a:p>
            <a:pPr marL="0" lvl="0" indent="0" algn="l" rtl="0">
              <a:lnSpc>
                <a:spcPct val="115000"/>
              </a:lnSpc>
              <a:spcBef>
                <a:spcPts val="0"/>
              </a:spcBef>
              <a:spcAft>
                <a:spcPts val="0"/>
              </a:spcAft>
              <a:buNone/>
            </a:pPr>
            <a:r>
              <a:rPr lang="en" sz="1800" b="1">
                <a:latin typeface="Josefin Sans"/>
                <a:ea typeface="Josefin Sans"/>
                <a:cs typeface="Josefin Sans"/>
                <a:sym typeface="Josefin Sans"/>
              </a:rPr>
              <a:t>  Chính sách tín   </a:t>
            </a:r>
            <a:endParaRPr sz="1800" b="1">
              <a:latin typeface="Josefin Sans"/>
              <a:ea typeface="Josefin Sans"/>
              <a:cs typeface="Josefin Sans"/>
              <a:sym typeface="Josefin Sans"/>
            </a:endParaRPr>
          </a:p>
          <a:p>
            <a:pPr marL="0" lvl="0" indent="0" algn="l" rtl="0">
              <a:lnSpc>
                <a:spcPct val="115000"/>
              </a:lnSpc>
              <a:spcBef>
                <a:spcPts val="0"/>
              </a:spcBef>
              <a:spcAft>
                <a:spcPts val="0"/>
              </a:spcAft>
              <a:buNone/>
            </a:pPr>
            <a:r>
              <a:rPr lang="en" sz="1800" b="1">
                <a:latin typeface="Josefin Sans"/>
                <a:ea typeface="Josefin Sans"/>
                <a:cs typeface="Josefin Sans"/>
                <a:sym typeface="Josefin Sans"/>
              </a:rPr>
              <a:t> dụng xuất khẩu </a:t>
            </a:r>
            <a:endParaRPr sz="1800">
              <a:latin typeface="Josefin Sans"/>
              <a:ea typeface="Josefin Sans"/>
              <a:cs typeface="Josefin Sans"/>
              <a:sym typeface="Josefin Sans"/>
            </a:endParaRPr>
          </a:p>
        </p:txBody>
      </p:sp>
      <p:sp>
        <p:nvSpPr>
          <p:cNvPr id="435" name="Google Shape;435;p49"/>
          <p:cNvSpPr txBox="1"/>
          <p:nvPr/>
        </p:nvSpPr>
        <p:spPr>
          <a:xfrm>
            <a:off x="713225" y="2339450"/>
            <a:ext cx="2070000" cy="34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rgbClr val="703D1F"/>
                </a:solidFill>
                <a:latin typeface="Josefin Sans"/>
                <a:ea typeface="Josefin Sans"/>
                <a:cs typeface="Josefin Sans"/>
                <a:sym typeface="Josefin Sans"/>
              </a:rPr>
              <a:t>Chính Sách 1</a:t>
            </a:r>
            <a:endParaRPr sz="2000" b="1">
              <a:solidFill>
                <a:srgbClr val="703D1F"/>
              </a:solidFill>
              <a:latin typeface="Josefin Sans"/>
              <a:ea typeface="Josefin Sans"/>
              <a:cs typeface="Josefin Sans"/>
              <a:sym typeface="Josefin Sans"/>
            </a:endParaRPr>
          </a:p>
        </p:txBody>
      </p:sp>
      <p:sp>
        <p:nvSpPr>
          <p:cNvPr id="436" name="Google Shape;436;p49"/>
          <p:cNvSpPr txBox="1"/>
          <p:nvPr/>
        </p:nvSpPr>
        <p:spPr>
          <a:xfrm>
            <a:off x="6364375" y="2339450"/>
            <a:ext cx="2066400" cy="34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rgbClr val="703D1F"/>
                </a:solidFill>
                <a:latin typeface="Josefin Sans"/>
                <a:ea typeface="Josefin Sans"/>
                <a:cs typeface="Josefin Sans"/>
                <a:sym typeface="Josefin Sans"/>
              </a:rPr>
              <a:t>Chính Sách 3</a:t>
            </a:r>
            <a:endParaRPr sz="2000" b="1">
              <a:solidFill>
                <a:srgbClr val="703D1F"/>
              </a:solidFill>
              <a:latin typeface="Josefin Sans"/>
              <a:ea typeface="Josefin Sans"/>
              <a:cs typeface="Josefin Sans"/>
              <a:sym typeface="Josefin Sans"/>
            </a:endParaRPr>
          </a:p>
        </p:txBody>
      </p:sp>
      <p:cxnSp>
        <p:nvCxnSpPr>
          <p:cNvPr id="437" name="Google Shape;437;p49"/>
          <p:cNvCxnSpPr>
            <a:stCxn id="430" idx="4"/>
            <a:endCxn id="435" idx="0"/>
          </p:cNvCxnSpPr>
          <p:nvPr/>
        </p:nvCxnSpPr>
        <p:spPr>
          <a:xfrm rot="5400000">
            <a:off x="2894688" y="660337"/>
            <a:ext cx="532500" cy="2825700"/>
          </a:xfrm>
          <a:prstGeom prst="bentConnector3">
            <a:avLst>
              <a:gd name="adj1" fmla="val 50001"/>
            </a:avLst>
          </a:prstGeom>
          <a:noFill/>
          <a:ln w="9525" cap="flat" cmpd="sng">
            <a:solidFill>
              <a:schemeClr val="dk1"/>
            </a:solidFill>
            <a:prstDash val="solid"/>
            <a:round/>
            <a:headEnd type="none" w="med" len="med"/>
            <a:tailEnd type="none" w="med" len="med"/>
          </a:ln>
        </p:spPr>
      </p:cxnSp>
      <p:cxnSp>
        <p:nvCxnSpPr>
          <p:cNvPr id="438" name="Google Shape;438;p49"/>
          <p:cNvCxnSpPr>
            <a:stCxn id="430" idx="4"/>
            <a:endCxn id="436" idx="0"/>
          </p:cNvCxnSpPr>
          <p:nvPr/>
        </p:nvCxnSpPr>
        <p:spPr>
          <a:xfrm rot="-5400000" flipH="1">
            <a:off x="5719488" y="661237"/>
            <a:ext cx="532500" cy="2823900"/>
          </a:xfrm>
          <a:prstGeom prst="bentConnector3">
            <a:avLst>
              <a:gd name="adj1" fmla="val 50001"/>
            </a:avLst>
          </a:prstGeom>
          <a:noFill/>
          <a:ln w="9525" cap="flat" cmpd="sng">
            <a:solidFill>
              <a:schemeClr val="dk1"/>
            </a:solidFill>
            <a:prstDash val="solid"/>
            <a:round/>
            <a:headEnd type="none" w="med" len="med"/>
            <a:tailEnd type="none" w="med" len="med"/>
          </a:ln>
        </p:spPr>
      </p:cxnSp>
      <p:cxnSp>
        <p:nvCxnSpPr>
          <p:cNvPr id="439" name="Google Shape;439;p49"/>
          <p:cNvCxnSpPr>
            <a:stCxn id="430" idx="4"/>
            <a:endCxn id="433" idx="0"/>
          </p:cNvCxnSpPr>
          <p:nvPr/>
        </p:nvCxnSpPr>
        <p:spPr>
          <a:xfrm rot="-5400000" flipH="1">
            <a:off x="4307838" y="2072887"/>
            <a:ext cx="532500" cy="600"/>
          </a:xfrm>
          <a:prstGeom prst="bentConnector3">
            <a:avLst>
              <a:gd name="adj1" fmla="val 50001"/>
            </a:avLst>
          </a:prstGeom>
          <a:noFill/>
          <a:ln w="9525" cap="flat" cmpd="sng">
            <a:solidFill>
              <a:schemeClr val="dk1"/>
            </a:solidFill>
            <a:prstDash val="solid"/>
            <a:round/>
            <a:headEnd type="none" w="med" len="med"/>
            <a:tailEnd type="none" w="med" len="med"/>
          </a:ln>
        </p:spPr>
      </p:cxnSp>
      <p:grpSp>
        <p:nvGrpSpPr>
          <p:cNvPr id="440" name="Google Shape;440;p49"/>
          <p:cNvGrpSpPr/>
          <p:nvPr/>
        </p:nvGrpSpPr>
        <p:grpSpPr>
          <a:xfrm>
            <a:off x="4373674" y="1270774"/>
            <a:ext cx="397016" cy="380547"/>
            <a:chOff x="1007900" y="4026600"/>
            <a:chExt cx="436425" cy="418275"/>
          </a:xfrm>
        </p:grpSpPr>
        <p:sp>
          <p:nvSpPr>
            <p:cNvPr id="441" name="Google Shape;441;p49"/>
            <p:cNvSpPr/>
            <p:nvPr/>
          </p:nvSpPr>
          <p:spPr>
            <a:xfrm>
              <a:off x="1197925" y="4026600"/>
              <a:ext cx="23175" cy="120475"/>
            </a:xfrm>
            <a:custGeom>
              <a:avLst/>
              <a:gdLst/>
              <a:ahLst/>
              <a:cxnLst/>
              <a:rect l="l" t="t" r="r" b="b"/>
              <a:pathLst>
                <a:path w="927" h="4819" extrusionOk="0">
                  <a:moveTo>
                    <a:pt x="648" y="0"/>
                  </a:moveTo>
                  <a:cubicBezTo>
                    <a:pt x="495" y="0"/>
                    <a:pt x="371" y="124"/>
                    <a:pt x="371" y="277"/>
                  </a:cubicBezTo>
                  <a:cubicBezTo>
                    <a:pt x="371" y="564"/>
                    <a:pt x="303" y="694"/>
                    <a:pt x="216" y="860"/>
                  </a:cubicBezTo>
                  <a:cubicBezTo>
                    <a:pt x="115" y="1055"/>
                    <a:pt x="0" y="1275"/>
                    <a:pt x="0" y="1699"/>
                  </a:cubicBezTo>
                  <a:cubicBezTo>
                    <a:pt x="0" y="2122"/>
                    <a:pt x="115" y="2343"/>
                    <a:pt x="216" y="2538"/>
                  </a:cubicBezTo>
                  <a:cubicBezTo>
                    <a:pt x="303" y="2702"/>
                    <a:pt x="371" y="2833"/>
                    <a:pt x="371" y="3119"/>
                  </a:cubicBezTo>
                  <a:cubicBezTo>
                    <a:pt x="371" y="3406"/>
                    <a:pt x="303" y="3536"/>
                    <a:pt x="216" y="3701"/>
                  </a:cubicBezTo>
                  <a:cubicBezTo>
                    <a:pt x="115" y="3895"/>
                    <a:pt x="0" y="4118"/>
                    <a:pt x="0" y="4539"/>
                  </a:cubicBezTo>
                  <a:cubicBezTo>
                    <a:pt x="0" y="4694"/>
                    <a:pt x="124" y="4818"/>
                    <a:pt x="277" y="4818"/>
                  </a:cubicBezTo>
                  <a:cubicBezTo>
                    <a:pt x="430" y="4818"/>
                    <a:pt x="556" y="4694"/>
                    <a:pt x="556" y="4541"/>
                  </a:cubicBezTo>
                  <a:cubicBezTo>
                    <a:pt x="556" y="4253"/>
                    <a:pt x="624" y="4122"/>
                    <a:pt x="709" y="3958"/>
                  </a:cubicBezTo>
                  <a:cubicBezTo>
                    <a:pt x="810" y="3763"/>
                    <a:pt x="926" y="3543"/>
                    <a:pt x="926" y="3119"/>
                  </a:cubicBezTo>
                  <a:cubicBezTo>
                    <a:pt x="926" y="2696"/>
                    <a:pt x="810" y="2475"/>
                    <a:pt x="709" y="2280"/>
                  </a:cubicBezTo>
                  <a:cubicBezTo>
                    <a:pt x="624" y="2116"/>
                    <a:pt x="556" y="1986"/>
                    <a:pt x="556" y="1699"/>
                  </a:cubicBezTo>
                  <a:cubicBezTo>
                    <a:pt x="556" y="1411"/>
                    <a:pt x="624" y="1282"/>
                    <a:pt x="709" y="1116"/>
                  </a:cubicBezTo>
                  <a:cubicBezTo>
                    <a:pt x="810" y="921"/>
                    <a:pt x="926" y="701"/>
                    <a:pt x="926" y="277"/>
                  </a:cubicBezTo>
                  <a:cubicBezTo>
                    <a:pt x="926" y="124"/>
                    <a:pt x="802" y="0"/>
                    <a:pt x="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42" name="Google Shape;442;p49"/>
            <p:cNvSpPr/>
            <p:nvPr/>
          </p:nvSpPr>
          <p:spPr>
            <a:xfrm>
              <a:off x="1253525" y="4026600"/>
              <a:ext cx="23175" cy="120475"/>
            </a:xfrm>
            <a:custGeom>
              <a:avLst/>
              <a:gdLst/>
              <a:ahLst/>
              <a:cxnLst/>
              <a:rect l="l" t="t" r="r" b="b"/>
              <a:pathLst>
                <a:path w="927" h="4819" extrusionOk="0">
                  <a:moveTo>
                    <a:pt x="649" y="0"/>
                  </a:moveTo>
                  <a:cubicBezTo>
                    <a:pt x="495" y="0"/>
                    <a:pt x="371" y="124"/>
                    <a:pt x="371" y="277"/>
                  </a:cubicBezTo>
                  <a:cubicBezTo>
                    <a:pt x="371" y="564"/>
                    <a:pt x="303" y="694"/>
                    <a:pt x="218" y="860"/>
                  </a:cubicBezTo>
                  <a:cubicBezTo>
                    <a:pt x="116" y="1055"/>
                    <a:pt x="0" y="1275"/>
                    <a:pt x="0" y="1699"/>
                  </a:cubicBezTo>
                  <a:cubicBezTo>
                    <a:pt x="0" y="2122"/>
                    <a:pt x="115" y="2343"/>
                    <a:pt x="218" y="2538"/>
                  </a:cubicBezTo>
                  <a:cubicBezTo>
                    <a:pt x="303" y="2702"/>
                    <a:pt x="371" y="2833"/>
                    <a:pt x="371" y="3119"/>
                  </a:cubicBezTo>
                  <a:cubicBezTo>
                    <a:pt x="371" y="3406"/>
                    <a:pt x="303" y="3536"/>
                    <a:pt x="218" y="3701"/>
                  </a:cubicBezTo>
                  <a:cubicBezTo>
                    <a:pt x="116" y="3895"/>
                    <a:pt x="0" y="4118"/>
                    <a:pt x="0" y="4539"/>
                  </a:cubicBezTo>
                  <a:cubicBezTo>
                    <a:pt x="0" y="4694"/>
                    <a:pt x="124" y="4818"/>
                    <a:pt x="279" y="4818"/>
                  </a:cubicBezTo>
                  <a:cubicBezTo>
                    <a:pt x="432" y="4818"/>
                    <a:pt x="556" y="4694"/>
                    <a:pt x="556" y="4541"/>
                  </a:cubicBezTo>
                  <a:cubicBezTo>
                    <a:pt x="556" y="4253"/>
                    <a:pt x="623" y="4122"/>
                    <a:pt x="710" y="3958"/>
                  </a:cubicBezTo>
                  <a:cubicBezTo>
                    <a:pt x="812" y="3763"/>
                    <a:pt x="926" y="3543"/>
                    <a:pt x="926" y="3119"/>
                  </a:cubicBezTo>
                  <a:cubicBezTo>
                    <a:pt x="926" y="2696"/>
                    <a:pt x="812" y="2475"/>
                    <a:pt x="710" y="2280"/>
                  </a:cubicBezTo>
                  <a:cubicBezTo>
                    <a:pt x="623" y="2116"/>
                    <a:pt x="556" y="1986"/>
                    <a:pt x="556" y="1699"/>
                  </a:cubicBezTo>
                  <a:cubicBezTo>
                    <a:pt x="556" y="1411"/>
                    <a:pt x="623" y="1282"/>
                    <a:pt x="710" y="1116"/>
                  </a:cubicBezTo>
                  <a:cubicBezTo>
                    <a:pt x="812" y="921"/>
                    <a:pt x="926" y="701"/>
                    <a:pt x="926" y="277"/>
                  </a:cubicBezTo>
                  <a:cubicBezTo>
                    <a:pt x="926" y="124"/>
                    <a:pt x="802"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43" name="Google Shape;443;p49"/>
            <p:cNvSpPr/>
            <p:nvPr/>
          </p:nvSpPr>
          <p:spPr>
            <a:xfrm>
              <a:off x="1007900" y="4161050"/>
              <a:ext cx="373050" cy="223600"/>
            </a:xfrm>
            <a:custGeom>
              <a:avLst/>
              <a:gdLst/>
              <a:ahLst/>
              <a:cxnLst/>
              <a:rect l="l" t="t" r="r" b="b"/>
              <a:pathLst>
                <a:path w="14922" h="8944" extrusionOk="0">
                  <a:moveTo>
                    <a:pt x="3431" y="1669"/>
                  </a:moveTo>
                  <a:lnTo>
                    <a:pt x="3431" y="3926"/>
                  </a:lnTo>
                  <a:cubicBezTo>
                    <a:pt x="2458" y="3913"/>
                    <a:pt x="1669" y="3120"/>
                    <a:pt x="1669" y="2144"/>
                  </a:cubicBezTo>
                  <a:cubicBezTo>
                    <a:pt x="1669" y="1981"/>
                    <a:pt x="1692" y="1822"/>
                    <a:pt x="1734" y="1669"/>
                  </a:cubicBezTo>
                  <a:close/>
                  <a:moveTo>
                    <a:pt x="1523" y="1113"/>
                  </a:moveTo>
                  <a:cubicBezTo>
                    <a:pt x="1408" y="1113"/>
                    <a:pt x="1305" y="1184"/>
                    <a:pt x="1263" y="1290"/>
                  </a:cubicBezTo>
                  <a:cubicBezTo>
                    <a:pt x="1123" y="1648"/>
                    <a:pt x="1073" y="2034"/>
                    <a:pt x="1118" y="2429"/>
                  </a:cubicBezTo>
                  <a:cubicBezTo>
                    <a:pt x="1254" y="3614"/>
                    <a:pt x="2281" y="4495"/>
                    <a:pt x="3474" y="4495"/>
                  </a:cubicBezTo>
                  <a:lnTo>
                    <a:pt x="3708" y="4495"/>
                  </a:lnTo>
                  <a:cubicBezTo>
                    <a:pt x="3861" y="4495"/>
                    <a:pt x="3986" y="4371"/>
                    <a:pt x="3986" y="4216"/>
                  </a:cubicBezTo>
                  <a:lnTo>
                    <a:pt x="3986" y="1390"/>
                  </a:lnTo>
                  <a:cubicBezTo>
                    <a:pt x="3986" y="1237"/>
                    <a:pt x="3862" y="1113"/>
                    <a:pt x="3708" y="1113"/>
                  </a:cubicBezTo>
                  <a:close/>
                  <a:moveTo>
                    <a:pt x="14366" y="556"/>
                  </a:moveTo>
                  <a:lnTo>
                    <a:pt x="14366" y="7554"/>
                  </a:lnTo>
                  <a:cubicBezTo>
                    <a:pt x="14366" y="8015"/>
                    <a:pt x="13993" y="8388"/>
                    <a:pt x="13532" y="8388"/>
                  </a:cubicBezTo>
                  <a:lnTo>
                    <a:pt x="4820" y="8388"/>
                  </a:lnTo>
                  <a:cubicBezTo>
                    <a:pt x="4360" y="8388"/>
                    <a:pt x="3986" y="8015"/>
                    <a:pt x="3986" y="7554"/>
                  </a:cubicBezTo>
                  <a:lnTo>
                    <a:pt x="3986" y="5329"/>
                  </a:lnTo>
                  <a:cubicBezTo>
                    <a:pt x="3986" y="5176"/>
                    <a:pt x="3862" y="5052"/>
                    <a:pt x="3708" y="5052"/>
                  </a:cubicBezTo>
                  <a:lnTo>
                    <a:pt x="3450" y="5052"/>
                  </a:lnTo>
                  <a:cubicBezTo>
                    <a:pt x="1970" y="5052"/>
                    <a:pt x="698" y="3954"/>
                    <a:pt x="534" y="2482"/>
                  </a:cubicBezTo>
                  <a:cubicBezTo>
                    <a:pt x="458" y="1793"/>
                    <a:pt x="619" y="1121"/>
                    <a:pt x="991" y="556"/>
                  </a:cubicBezTo>
                  <a:close/>
                  <a:moveTo>
                    <a:pt x="887" y="0"/>
                  </a:moveTo>
                  <a:cubicBezTo>
                    <a:pt x="798" y="0"/>
                    <a:pt x="714" y="42"/>
                    <a:pt x="661" y="115"/>
                  </a:cubicBezTo>
                  <a:cubicBezTo>
                    <a:pt x="230" y="707"/>
                    <a:pt x="1" y="1409"/>
                    <a:pt x="1" y="2144"/>
                  </a:cubicBezTo>
                  <a:cubicBezTo>
                    <a:pt x="1" y="4039"/>
                    <a:pt x="1537" y="5582"/>
                    <a:pt x="3431" y="5595"/>
                  </a:cubicBezTo>
                  <a:lnTo>
                    <a:pt x="3431" y="7554"/>
                  </a:lnTo>
                  <a:cubicBezTo>
                    <a:pt x="3431" y="8321"/>
                    <a:pt x="4052" y="8944"/>
                    <a:pt x="4820" y="8944"/>
                  </a:cubicBezTo>
                  <a:lnTo>
                    <a:pt x="13532" y="8944"/>
                  </a:lnTo>
                  <a:cubicBezTo>
                    <a:pt x="14299" y="8944"/>
                    <a:pt x="14922" y="8321"/>
                    <a:pt x="14922" y="7554"/>
                  </a:cubicBezTo>
                  <a:lnTo>
                    <a:pt x="14922" y="279"/>
                  </a:lnTo>
                  <a:cubicBezTo>
                    <a:pt x="14922" y="124"/>
                    <a:pt x="14798" y="0"/>
                    <a:pt x="14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44" name="Google Shape;444;p49"/>
            <p:cNvSpPr/>
            <p:nvPr/>
          </p:nvSpPr>
          <p:spPr>
            <a:xfrm>
              <a:off x="1329975" y="4225825"/>
              <a:ext cx="13900" cy="121675"/>
            </a:xfrm>
            <a:custGeom>
              <a:avLst/>
              <a:gdLst/>
              <a:ahLst/>
              <a:cxnLst/>
              <a:rect l="l" t="t" r="r" b="b"/>
              <a:pathLst>
                <a:path w="556" h="4867" extrusionOk="0">
                  <a:moveTo>
                    <a:pt x="279" y="0"/>
                  </a:moveTo>
                  <a:cubicBezTo>
                    <a:pt x="126" y="0"/>
                    <a:pt x="0" y="124"/>
                    <a:pt x="0" y="279"/>
                  </a:cubicBezTo>
                  <a:lnTo>
                    <a:pt x="0" y="4588"/>
                  </a:lnTo>
                  <a:cubicBezTo>
                    <a:pt x="0" y="4741"/>
                    <a:pt x="126" y="4867"/>
                    <a:pt x="279" y="4867"/>
                  </a:cubicBezTo>
                  <a:cubicBezTo>
                    <a:pt x="432" y="4867"/>
                    <a:pt x="556" y="4741"/>
                    <a:pt x="556" y="4588"/>
                  </a:cubicBezTo>
                  <a:lnTo>
                    <a:pt x="556" y="279"/>
                  </a:lnTo>
                  <a:cubicBezTo>
                    <a:pt x="556" y="124"/>
                    <a:pt x="432" y="0"/>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45" name="Google Shape;445;p49"/>
            <p:cNvSpPr/>
            <p:nvPr/>
          </p:nvSpPr>
          <p:spPr>
            <a:xfrm>
              <a:off x="1329975" y="4160925"/>
              <a:ext cx="13900" cy="51025"/>
            </a:xfrm>
            <a:custGeom>
              <a:avLst/>
              <a:gdLst/>
              <a:ahLst/>
              <a:cxnLst/>
              <a:rect l="l" t="t" r="r" b="b"/>
              <a:pathLst>
                <a:path w="556" h="2041" extrusionOk="0">
                  <a:moveTo>
                    <a:pt x="279" y="1"/>
                  </a:moveTo>
                  <a:cubicBezTo>
                    <a:pt x="126" y="1"/>
                    <a:pt x="0" y="126"/>
                    <a:pt x="0" y="279"/>
                  </a:cubicBezTo>
                  <a:lnTo>
                    <a:pt x="0" y="1762"/>
                  </a:lnTo>
                  <a:cubicBezTo>
                    <a:pt x="0" y="1915"/>
                    <a:pt x="126" y="2041"/>
                    <a:pt x="279" y="2041"/>
                  </a:cubicBezTo>
                  <a:cubicBezTo>
                    <a:pt x="432" y="2041"/>
                    <a:pt x="556" y="1915"/>
                    <a:pt x="556" y="1762"/>
                  </a:cubicBezTo>
                  <a:lnTo>
                    <a:pt x="556" y="279"/>
                  </a:lnTo>
                  <a:cubicBezTo>
                    <a:pt x="556" y="126"/>
                    <a:pt x="432" y="1"/>
                    <a:pt x="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46" name="Google Shape;446;p49"/>
            <p:cNvSpPr/>
            <p:nvPr/>
          </p:nvSpPr>
          <p:spPr>
            <a:xfrm>
              <a:off x="1039500" y="4398500"/>
              <a:ext cx="395675" cy="46375"/>
            </a:xfrm>
            <a:custGeom>
              <a:avLst/>
              <a:gdLst/>
              <a:ahLst/>
              <a:cxnLst/>
              <a:rect l="l" t="t" r="r" b="b"/>
              <a:pathLst>
                <a:path w="15827" h="1855" extrusionOk="0">
                  <a:moveTo>
                    <a:pt x="15511" y="1"/>
                  </a:moveTo>
                  <a:cubicBezTo>
                    <a:pt x="15386" y="1"/>
                    <a:pt x="15276" y="90"/>
                    <a:pt x="15242" y="211"/>
                  </a:cubicBezTo>
                  <a:lnTo>
                    <a:pt x="15027" y="966"/>
                  </a:lnTo>
                  <a:cubicBezTo>
                    <a:pt x="14977" y="1140"/>
                    <a:pt x="14766" y="1299"/>
                    <a:pt x="14585" y="1299"/>
                  </a:cubicBezTo>
                  <a:lnTo>
                    <a:pt x="1239" y="1299"/>
                  </a:lnTo>
                  <a:cubicBezTo>
                    <a:pt x="1059" y="1299"/>
                    <a:pt x="848" y="1140"/>
                    <a:pt x="798" y="966"/>
                  </a:cubicBezTo>
                  <a:lnTo>
                    <a:pt x="584" y="214"/>
                  </a:lnTo>
                  <a:cubicBezTo>
                    <a:pt x="548" y="91"/>
                    <a:pt x="437" y="1"/>
                    <a:pt x="312" y="1"/>
                  </a:cubicBezTo>
                  <a:cubicBezTo>
                    <a:pt x="298" y="1"/>
                    <a:pt x="284" y="2"/>
                    <a:pt x="270" y="5"/>
                  </a:cubicBezTo>
                  <a:cubicBezTo>
                    <a:pt x="102" y="32"/>
                    <a:pt x="1" y="198"/>
                    <a:pt x="46" y="356"/>
                  </a:cubicBezTo>
                  <a:lnTo>
                    <a:pt x="263" y="1119"/>
                  </a:lnTo>
                  <a:cubicBezTo>
                    <a:pt x="379" y="1523"/>
                    <a:pt x="819" y="1855"/>
                    <a:pt x="1239" y="1855"/>
                  </a:cubicBezTo>
                  <a:lnTo>
                    <a:pt x="14585" y="1855"/>
                  </a:lnTo>
                  <a:cubicBezTo>
                    <a:pt x="15014" y="1855"/>
                    <a:pt x="15444" y="1531"/>
                    <a:pt x="15561" y="1119"/>
                  </a:cubicBezTo>
                  <a:lnTo>
                    <a:pt x="15779" y="356"/>
                  </a:lnTo>
                  <a:cubicBezTo>
                    <a:pt x="15827" y="190"/>
                    <a:pt x="15711" y="14"/>
                    <a:pt x="15527" y="1"/>
                  </a:cubicBezTo>
                  <a:cubicBezTo>
                    <a:pt x="15522" y="1"/>
                    <a:pt x="15517" y="1"/>
                    <a:pt x="15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47" name="Google Shape;447;p49"/>
            <p:cNvSpPr/>
            <p:nvPr/>
          </p:nvSpPr>
          <p:spPr>
            <a:xfrm>
              <a:off x="1030300" y="4398525"/>
              <a:ext cx="414025" cy="13925"/>
            </a:xfrm>
            <a:custGeom>
              <a:avLst/>
              <a:gdLst/>
              <a:ahLst/>
              <a:cxnLst/>
              <a:rect l="l" t="t" r="r" b="b"/>
              <a:pathLst>
                <a:path w="16561" h="557" extrusionOk="0">
                  <a:moveTo>
                    <a:pt x="309" y="0"/>
                  </a:moveTo>
                  <a:cubicBezTo>
                    <a:pt x="137" y="0"/>
                    <a:pt x="0" y="160"/>
                    <a:pt x="39" y="340"/>
                  </a:cubicBezTo>
                  <a:cubicBezTo>
                    <a:pt x="66" y="469"/>
                    <a:pt x="187" y="556"/>
                    <a:pt x="319" y="556"/>
                  </a:cubicBezTo>
                  <a:lnTo>
                    <a:pt x="16250" y="556"/>
                  </a:lnTo>
                  <a:cubicBezTo>
                    <a:pt x="16424" y="556"/>
                    <a:pt x="16560" y="397"/>
                    <a:pt x="16522" y="216"/>
                  </a:cubicBezTo>
                  <a:cubicBezTo>
                    <a:pt x="16494" y="87"/>
                    <a:pt x="16374" y="0"/>
                    <a:pt x="16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grpSp>
      <p:pic>
        <p:nvPicPr>
          <p:cNvPr id="448" name="Google Shape;448;p49"/>
          <p:cNvPicPr preferRelativeResize="0"/>
          <p:nvPr/>
        </p:nvPicPr>
        <p:blipFill>
          <a:blip r:embed="rId3">
            <a:alphaModFix/>
          </a:blip>
          <a:stretch>
            <a:fillRect/>
          </a:stretch>
        </p:blipFill>
        <p:spPr>
          <a:xfrm>
            <a:off x="8164800" y="1114818"/>
            <a:ext cx="979200" cy="576589"/>
          </a:xfrm>
          <a:prstGeom prst="rect">
            <a:avLst/>
          </a:prstGeom>
          <a:noFill/>
          <a:ln>
            <a:noFill/>
          </a:ln>
        </p:spPr>
      </p:pic>
      <p:pic>
        <p:nvPicPr>
          <p:cNvPr id="449" name="Google Shape;449;p49"/>
          <p:cNvPicPr preferRelativeResize="0"/>
          <p:nvPr/>
        </p:nvPicPr>
        <p:blipFill rotWithShape="1">
          <a:blip r:embed="rId4">
            <a:alphaModFix/>
          </a:blip>
          <a:srcRect r="55203"/>
          <a:stretch/>
        </p:blipFill>
        <p:spPr>
          <a:xfrm>
            <a:off x="416125" y="1640488"/>
            <a:ext cx="899917" cy="425700"/>
          </a:xfrm>
          <a:prstGeom prst="rect">
            <a:avLst/>
          </a:prstGeom>
          <a:noFill/>
          <a:ln>
            <a:noFill/>
          </a:ln>
        </p:spPr>
      </p:pic>
      <p:cxnSp>
        <p:nvCxnSpPr>
          <p:cNvPr id="450" name="Google Shape;450;p49"/>
          <p:cNvCxnSpPr>
            <a:stCxn id="435" idx="2"/>
          </p:cNvCxnSpPr>
          <p:nvPr/>
        </p:nvCxnSpPr>
        <p:spPr>
          <a:xfrm flipH="1">
            <a:off x="1741025" y="2688950"/>
            <a:ext cx="7200" cy="4389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49"/>
          <p:cNvSpPr/>
          <p:nvPr/>
        </p:nvSpPr>
        <p:spPr>
          <a:xfrm>
            <a:off x="3540600" y="3127900"/>
            <a:ext cx="2066400" cy="749700"/>
          </a:xfrm>
          <a:prstGeom prst="roundRect">
            <a:avLst>
              <a:gd name="adj" fmla="val 16667"/>
            </a:avLst>
          </a:prstGeom>
          <a:solidFill>
            <a:schemeClr val="lt2"/>
          </a:solidFill>
          <a:ln w="9525" cap="flat" cmpd="sng">
            <a:solidFill>
              <a:srgbClr val="703D1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52" name="Google Shape;452;p49"/>
          <p:cNvSpPr txBox="1"/>
          <p:nvPr/>
        </p:nvSpPr>
        <p:spPr>
          <a:xfrm>
            <a:off x="3538800" y="2805125"/>
            <a:ext cx="2070000" cy="84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Josefin Sans"/>
                <a:ea typeface="Josefin Sans"/>
                <a:cs typeface="Josefin Sans"/>
                <a:sym typeface="Josefin Sans"/>
              </a:rPr>
              <a:t>  </a:t>
            </a:r>
            <a:endParaRPr sz="1800" b="1">
              <a:latin typeface="Josefin Sans"/>
              <a:ea typeface="Josefin Sans"/>
              <a:cs typeface="Josefin Sans"/>
              <a:sym typeface="Josefin Sans"/>
            </a:endParaRPr>
          </a:p>
          <a:p>
            <a:pPr marL="0" lvl="0" indent="0" algn="l" rtl="0">
              <a:lnSpc>
                <a:spcPct val="115000"/>
              </a:lnSpc>
              <a:spcBef>
                <a:spcPts val="0"/>
              </a:spcBef>
              <a:spcAft>
                <a:spcPts val="0"/>
              </a:spcAft>
              <a:buNone/>
            </a:pPr>
            <a:r>
              <a:rPr lang="en" sz="1800" b="1">
                <a:latin typeface="Josefin Sans"/>
                <a:ea typeface="Josefin Sans"/>
                <a:cs typeface="Josefin Sans"/>
                <a:sym typeface="Josefin Sans"/>
              </a:rPr>
              <a:t>   Chính sách tỷ </a:t>
            </a:r>
            <a:endParaRPr sz="1800" b="1">
              <a:latin typeface="Josefin Sans"/>
              <a:ea typeface="Josefin Sans"/>
              <a:cs typeface="Josefin Sans"/>
              <a:sym typeface="Josefin Sans"/>
            </a:endParaRPr>
          </a:p>
          <a:p>
            <a:pPr marL="0" lvl="0" indent="0" algn="l" rtl="0">
              <a:lnSpc>
                <a:spcPct val="115000"/>
              </a:lnSpc>
              <a:spcBef>
                <a:spcPts val="0"/>
              </a:spcBef>
              <a:spcAft>
                <a:spcPts val="0"/>
              </a:spcAft>
              <a:buNone/>
            </a:pPr>
            <a:r>
              <a:rPr lang="en" sz="1800" b="1">
                <a:latin typeface="Josefin Sans"/>
                <a:ea typeface="Josefin Sans"/>
                <a:cs typeface="Josefin Sans"/>
                <a:sym typeface="Josefin Sans"/>
              </a:rPr>
              <a:t>    giá hối đoái </a:t>
            </a:r>
            <a:endParaRPr sz="1800">
              <a:latin typeface="Josefin Sans"/>
              <a:ea typeface="Josefin Sans"/>
              <a:cs typeface="Josefin Sans"/>
              <a:sym typeface="Josefin Sans"/>
            </a:endParaRPr>
          </a:p>
        </p:txBody>
      </p:sp>
      <p:cxnSp>
        <p:nvCxnSpPr>
          <p:cNvPr id="453" name="Google Shape;453;p49"/>
          <p:cNvCxnSpPr/>
          <p:nvPr/>
        </p:nvCxnSpPr>
        <p:spPr>
          <a:xfrm flipH="1">
            <a:off x="4566600" y="2688975"/>
            <a:ext cx="7200" cy="438900"/>
          </a:xfrm>
          <a:prstGeom prst="straightConnector1">
            <a:avLst/>
          </a:prstGeom>
          <a:noFill/>
          <a:ln w="9525" cap="flat" cmpd="sng">
            <a:solidFill>
              <a:schemeClr val="dk2"/>
            </a:solidFill>
            <a:prstDash val="solid"/>
            <a:round/>
            <a:headEnd type="none" w="med" len="med"/>
            <a:tailEnd type="none" w="med" len="med"/>
          </a:ln>
        </p:spPr>
      </p:cxnSp>
      <p:sp>
        <p:nvSpPr>
          <p:cNvPr id="454" name="Google Shape;454;p49"/>
          <p:cNvSpPr/>
          <p:nvPr/>
        </p:nvSpPr>
        <p:spPr>
          <a:xfrm>
            <a:off x="6364375" y="3128625"/>
            <a:ext cx="2066400" cy="749700"/>
          </a:xfrm>
          <a:prstGeom prst="roundRect">
            <a:avLst>
              <a:gd name="adj" fmla="val 16667"/>
            </a:avLst>
          </a:prstGeom>
          <a:solidFill>
            <a:schemeClr val="lt2"/>
          </a:solidFill>
          <a:ln w="9525" cap="flat" cmpd="sng">
            <a:solidFill>
              <a:srgbClr val="703D1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mo"/>
              <a:ea typeface="Arimo"/>
              <a:cs typeface="Arimo"/>
              <a:sym typeface="Arimo"/>
            </a:endParaRPr>
          </a:p>
        </p:txBody>
      </p:sp>
      <p:sp>
        <p:nvSpPr>
          <p:cNvPr id="455" name="Google Shape;455;p49"/>
          <p:cNvSpPr txBox="1"/>
          <p:nvPr/>
        </p:nvSpPr>
        <p:spPr>
          <a:xfrm>
            <a:off x="6364375" y="2761825"/>
            <a:ext cx="2070000" cy="84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Josefin Sans"/>
                <a:ea typeface="Josefin Sans"/>
                <a:cs typeface="Josefin Sans"/>
                <a:sym typeface="Josefin Sans"/>
              </a:rPr>
              <a:t>  </a:t>
            </a:r>
            <a:endParaRPr sz="1800" b="1">
              <a:latin typeface="Josefin Sans"/>
              <a:ea typeface="Josefin Sans"/>
              <a:cs typeface="Josefin Sans"/>
              <a:sym typeface="Josefin Sans"/>
            </a:endParaRPr>
          </a:p>
          <a:p>
            <a:pPr marL="0" lvl="0" indent="0" algn="l" rtl="0">
              <a:lnSpc>
                <a:spcPct val="115000"/>
              </a:lnSpc>
              <a:spcBef>
                <a:spcPts val="0"/>
              </a:spcBef>
              <a:spcAft>
                <a:spcPts val="0"/>
              </a:spcAft>
              <a:buNone/>
            </a:pPr>
            <a:r>
              <a:rPr lang="en" sz="1800" b="1">
                <a:latin typeface="Josefin Sans"/>
                <a:ea typeface="Josefin Sans"/>
                <a:cs typeface="Josefin Sans"/>
                <a:sym typeface="Josefin Sans"/>
              </a:rPr>
              <a:t> Chính sách bảo</a:t>
            </a:r>
            <a:endParaRPr sz="1800" b="1">
              <a:latin typeface="Josefin Sans"/>
              <a:ea typeface="Josefin Sans"/>
              <a:cs typeface="Josefin Sans"/>
              <a:sym typeface="Josefin Sans"/>
            </a:endParaRPr>
          </a:p>
          <a:p>
            <a:pPr marL="0" lvl="0" indent="0" algn="l" rtl="0">
              <a:lnSpc>
                <a:spcPct val="115000"/>
              </a:lnSpc>
              <a:spcBef>
                <a:spcPts val="0"/>
              </a:spcBef>
              <a:spcAft>
                <a:spcPts val="0"/>
              </a:spcAft>
              <a:buNone/>
            </a:pPr>
            <a:r>
              <a:rPr lang="en" sz="1800" b="1">
                <a:latin typeface="Josefin Sans"/>
                <a:ea typeface="Josefin Sans"/>
                <a:cs typeface="Josefin Sans"/>
                <a:sym typeface="Josefin Sans"/>
              </a:rPr>
              <a:t> hiểm xuất khẩu</a:t>
            </a:r>
            <a:endParaRPr sz="1800" b="1">
              <a:latin typeface="Josefin Sans"/>
              <a:ea typeface="Josefin Sans"/>
              <a:cs typeface="Josefin Sans"/>
              <a:sym typeface="Josefin Sans"/>
            </a:endParaRPr>
          </a:p>
        </p:txBody>
      </p:sp>
      <p:cxnSp>
        <p:nvCxnSpPr>
          <p:cNvPr id="456" name="Google Shape;456;p49"/>
          <p:cNvCxnSpPr/>
          <p:nvPr/>
        </p:nvCxnSpPr>
        <p:spPr>
          <a:xfrm flipH="1">
            <a:off x="7395775" y="2688950"/>
            <a:ext cx="7200" cy="438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50"/>
          <p:cNvPicPr preferRelativeResize="0"/>
          <p:nvPr/>
        </p:nvPicPr>
        <p:blipFill rotWithShape="1">
          <a:blip r:embed="rId3">
            <a:alphaModFix/>
          </a:blip>
          <a:srcRect l="20808" r="20808"/>
          <a:stretch/>
        </p:blipFill>
        <p:spPr>
          <a:xfrm>
            <a:off x="0" y="0"/>
            <a:ext cx="3577200" cy="4595400"/>
          </a:xfrm>
          <a:prstGeom prst="flowChartAlternateProcess">
            <a:avLst/>
          </a:prstGeom>
          <a:noFill/>
          <a:ln>
            <a:noFill/>
          </a:ln>
        </p:spPr>
      </p:pic>
      <p:sp>
        <p:nvSpPr>
          <p:cNvPr id="462" name="Google Shape;462;p50"/>
          <p:cNvSpPr txBox="1">
            <a:spLocks noGrp="1"/>
          </p:cNvSpPr>
          <p:nvPr>
            <p:ph type="title"/>
          </p:nvPr>
        </p:nvSpPr>
        <p:spPr>
          <a:xfrm>
            <a:off x="3847225" y="382575"/>
            <a:ext cx="4911300" cy="5727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000000"/>
              </a:buClr>
              <a:buSzPts val="2000"/>
              <a:buAutoNum type="alphaUcPeriod"/>
            </a:pPr>
            <a:r>
              <a:rPr lang="en" sz="2000">
                <a:solidFill>
                  <a:srgbClr val="000000"/>
                </a:solidFill>
              </a:rPr>
              <a:t>Chính sách tín dụng xuất khẩu</a:t>
            </a:r>
            <a:endParaRPr sz="2000"/>
          </a:p>
        </p:txBody>
      </p:sp>
      <p:sp>
        <p:nvSpPr>
          <p:cNvPr id="463" name="Google Shape;463;p50"/>
          <p:cNvSpPr txBox="1"/>
          <p:nvPr/>
        </p:nvSpPr>
        <p:spPr>
          <a:xfrm>
            <a:off x="3781575" y="1015200"/>
            <a:ext cx="4466700" cy="3113100"/>
          </a:xfrm>
          <a:prstGeom prst="rect">
            <a:avLst/>
          </a:prstGeom>
          <a:noFill/>
          <a:ln>
            <a:noFill/>
          </a:ln>
        </p:spPr>
        <p:txBody>
          <a:bodyPr spcFirstLastPara="1" wrap="square" lIns="91425" tIns="91425" rIns="91425" bIns="91425" anchor="t" anchorCtr="0">
            <a:noAutofit/>
          </a:bodyPr>
          <a:lstStyle/>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a:p>
            <a:pPr marL="457200" lvl="0" indent="-317500" algn="l" rtl="0">
              <a:lnSpc>
                <a:spcPct val="115000"/>
              </a:lnSpc>
              <a:spcBef>
                <a:spcPts val="0"/>
              </a:spcBef>
              <a:spcAft>
                <a:spcPts val="0"/>
              </a:spcAft>
              <a:buSzPts val="1400"/>
              <a:buFont typeface="Josefin Sans"/>
              <a:buChar char="●"/>
            </a:pPr>
            <a:r>
              <a:rPr lang="en">
                <a:latin typeface="Josefin Sans"/>
                <a:ea typeface="Josefin Sans"/>
                <a:cs typeface="Josefin Sans"/>
                <a:sym typeface="Josefin Sans"/>
              </a:rPr>
              <a:t>Nhằm hỗ trợ cho các doanh nghiệp xuất khẩu, Chính phủ đã cho thành lập </a:t>
            </a:r>
            <a:r>
              <a:rPr lang="en" b="1">
                <a:latin typeface="Josefin Sans"/>
                <a:ea typeface="Josefin Sans"/>
                <a:cs typeface="Josefin Sans"/>
                <a:sym typeface="Josefin Sans"/>
              </a:rPr>
              <a:t>Quỹ hỗ trợ xuất khẩu</a:t>
            </a:r>
            <a:r>
              <a:rPr lang="en">
                <a:latin typeface="Josefin Sans"/>
                <a:ea typeface="Josefin Sans"/>
                <a:cs typeface="Josefin Sans"/>
                <a:sym typeface="Josefin Sans"/>
              </a:rPr>
              <a:t> thông qua Quyết định số 195/2000/QĐ – TTg. </a:t>
            </a:r>
            <a:endParaRPr>
              <a:latin typeface="Josefin Sans"/>
              <a:ea typeface="Josefin Sans"/>
              <a:cs typeface="Josefin Sans"/>
              <a:sym typeface="Josefin Sans"/>
            </a:endParaRPr>
          </a:p>
          <a:p>
            <a:pPr marL="457200" lvl="0" indent="-317500" algn="l" rtl="0">
              <a:lnSpc>
                <a:spcPct val="115000"/>
              </a:lnSpc>
              <a:spcBef>
                <a:spcPts val="0"/>
              </a:spcBef>
              <a:spcAft>
                <a:spcPts val="0"/>
              </a:spcAft>
              <a:buSzPts val="1400"/>
              <a:buFont typeface="Josefin Sans"/>
              <a:buChar char="●"/>
            </a:pPr>
            <a:r>
              <a:rPr lang="en">
                <a:latin typeface="Josefin Sans"/>
                <a:ea typeface="Josefin Sans"/>
                <a:cs typeface="Josefin Sans"/>
                <a:sym typeface="Josefin Sans"/>
              </a:rPr>
              <a:t>Quỹ hỗ trợ xuất khẩu chính thức đi vào hoạt động năm 2001, Quỹ hỗ trợ được thành lập nhằm mục tiêu hỗ trợ doanh nghiệp xuất khẩu trong trường hợp gặp khó khăn khách quan trong việc sản xuất và kinh doanh xuất khẩu. </a:t>
            </a:r>
            <a:endParaRPr>
              <a:latin typeface="Josefin Sans"/>
              <a:ea typeface="Josefin Sans"/>
              <a:cs typeface="Josefin Sans"/>
              <a:sym typeface="Josefin Sans"/>
            </a:endParaRPr>
          </a:p>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p:txBody>
      </p:sp>
      <p:pic>
        <p:nvPicPr>
          <p:cNvPr id="464" name="Google Shape;464;p50"/>
          <p:cNvPicPr preferRelativeResize="0"/>
          <p:nvPr/>
        </p:nvPicPr>
        <p:blipFill>
          <a:blip r:embed="rId4">
            <a:alphaModFix/>
          </a:blip>
          <a:stretch>
            <a:fillRect/>
          </a:stretch>
        </p:blipFill>
        <p:spPr>
          <a:xfrm>
            <a:off x="8012023" y="3419351"/>
            <a:ext cx="1074051" cy="1123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1"/>
          <p:cNvSpPr txBox="1">
            <a:spLocks noGrp="1"/>
          </p:cNvSpPr>
          <p:nvPr>
            <p:ph type="subTitle" idx="1"/>
          </p:nvPr>
        </p:nvSpPr>
        <p:spPr>
          <a:xfrm>
            <a:off x="240762" y="1759463"/>
            <a:ext cx="3858900" cy="19062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Josefin Sans"/>
              <a:buChar char="●"/>
            </a:pPr>
            <a:r>
              <a:rPr lang="en" sz="1400">
                <a:solidFill>
                  <a:srgbClr val="000000"/>
                </a:solidFill>
                <a:latin typeface="Josefin Sans"/>
                <a:ea typeface="Josefin Sans"/>
                <a:cs typeface="Josefin Sans"/>
                <a:sym typeface="Josefin Sans"/>
              </a:rPr>
              <a:t>Nếu như tỷ giá ngoại tệ tăng khi đó làm cho giá cà phê trong nước rẻ tương  đối so với giá cà phê trên thị trường thế giới nên sẽ tăng sức cạnh tranh của  cà phê Việt Nam và do đó khuyến khích xuất khẩu</a:t>
            </a:r>
            <a:endParaRPr sz="1400">
              <a:solidFill>
                <a:srgbClr val="000000"/>
              </a:solidFill>
              <a:latin typeface="Josefin Sans"/>
              <a:ea typeface="Josefin Sans"/>
              <a:cs typeface="Josefin Sans"/>
              <a:sym typeface="Josefin Sans"/>
            </a:endParaRPr>
          </a:p>
          <a:p>
            <a:pPr marL="0" lvl="0" indent="0" algn="l" rtl="0">
              <a:spcBef>
                <a:spcPts val="0"/>
              </a:spcBef>
              <a:spcAft>
                <a:spcPts val="0"/>
              </a:spcAft>
              <a:buNone/>
            </a:pPr>
            <a:endParaRPr/>
          </a:p>
        </p:txBody>
      </p:sp>
      <p:sp>
        <p:nvSpPr>
          <p:cNvPr id="470" name="Google Shape;470;p51"/>
          <p:cNvSpPr txBox="1">
            <a:spLocks noGrp="1"/>
          </p:cNvSpPr>
          <p:nvPr>
            <p:ph type="title"/>
          </p:nvPr>
        </p:nvSpPr>
        <p:spPr>
          <a:xfrm>
            <a:off x="240762" y="558788"/>
            <a:ext cx="3316800" cy="16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B. Chính sách tỷ </a:t>
            </a:r>
            <a:endParaRPr sz="2400">
              <a:solidFill>
                <a:schemeClr val="dk1"/>
              </a:solidFill>
            </a:endParaRPr>
          </a:p>
          <a:p>
            <a:pPr marL="0" lvl="0" indent="0" algn="l" rtl="0">
              <a:spcBef>
                <a:spcPts val="0"/>
              </a:spcBef>
              <a:spcAft>
                <a:spcPts val="0"/>
              </a:spcAft>
              <a:buNone/>
            </a:pPr>
            <a:r>
              <a:rPr lang="en" sz="2400">
                <a:solidFill>
                  <a:schemeClr val="dk1"/>
                </a:solidFill>
              </a:rPr>
              <a:t>    giá hối đoái</a:t>
            </a:r>
            <a:endParaRPr sz="2400">
              <a:solidFill>
                <a:schemeClr val="dk1"/>
              </a:solidFill>
            </a:endParaRPr>
          </a:p>
        </p:txBody>
      </p:sp>
      <p:pic>
        <p:nvPicPr>
          <p:cNvPr id="471" name="Google Shape;471;p51"/>
          <p:cNvPicPr preferRelativeResize="0"/>
          <p:nvPr/>
        </p:nvPicPr>
        <p:blipFill rotWithShape="1">
          <a:blip r:embed="rId3">
            <a:alphaModFix/>
          </a:blip>
          <a:srcRect l="23008" t="-2005" r="39505" b="52244"/>
          <a:stretch/>
        </p:blipFill>
        <p:spPr>
          <a:xfrm rot="4499997">
            <a:off x="192225" y="3671547"/>
            <a:ext cx="772273" cy="990600"/>
          </a:xfrm>
          <a:prstGeom prst="rect">
            <a:avLst/>
          </a:prstGeom>
          <a:noFill/>
          <a:ln>
            <a:noFill/>
          </a:ln>
        </p:spPr>
      </p:pic>
      <p:pic>
        <p:nvPicPr>
          <p:cNvPr id="472" name="Google Shape;472;p51"/>
          <p:cNvPicPr preferRelativeResize="0"/>
          <p:nvPr/>
        </p:nvPicPr>
        <p:blipFill>
          <a:blip r:embed="rId4">
            <a:alphaModFix/>
          </a:blip>
          <a:stretch>
            <a:fillRect/>
          </a:stretch>
        </p:blipFill>
        <p:spPr>
          <a:xfrm>
            <a:off x="4450575" y="0"/>
            <a:ext cx="4693425" cy="4609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2"/>
          <p:cNvSpPr txBox="1">
            <a:spLocks noGrp="1"/>
          </p:cNvSpPr>
          <p:nvPr>
            <p:ph type="title"/>
          </p:nvPr>
        </p:nvSpPr>
        <p:spPr>
          <a:xfrm>
            <a:off x="2545150" y="1345850"/>
            <a:ext cx="5885400" cy="25941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000000"/>
              </a:buClr>
              <a:buSzPts val="1400"/>
              <a:buChar char="●"/>
            </a:pPr>
            <a:r>
              <a:rPr lang="en" sz="1400" b="0">
                <a:solidFill>
                  <a:srgbClr val="000000"/>
                </a:solidFill>
              </a:rPr>
              <a:t>Khi xuất khẩu cà phê các doanh nghiệp có thể gặp các rủi ro như rủi ro trên đường vận chuyển hàng hóa, rủi ro trong thanh toán và các rủi ro trong hoạt động khác. </a:t>
            </a:r>
            <a:endParaRPr sz="1400" b="0">
              <a:solidFill>
                <a:srgbClr val="000000"/>
              </a:solidFill>
            </a:endParaRPr>
          </a:p>
          <a:p>
            <a:pPr marL="914400" marR="0" lvl="0" indent="0" algn="l" rtl="0">
              <a:lnSpc>
                <a:spcPct val="115000"/>
              </a:lnSpc>
              <a:spcBef>
                <a:spcPts val="0"/>
              </a:spcBef>
              <a:spcAft>
                <a:spcPts val="0"/>
              </a:spcAft>
              <a:buNone/>
            </a:pPr>
            <a:endParaRPr sz="1400" b="0">
              <a:solidFill>
                <a:srgbClr val="000000"/>
              </a:solidFill>
            </a:endParaRPr>
          </a:p>
          <a:p>
            <a:pPr marL="457200" marR="0" lvl="0" indent="-317500" algn="l" rtl="0">
              <a:lnSpc>
                <a:spcPct val="115000"/>
              </a:lnSpc>
              <a:spcBef>
                <a:spcPts val="0"/>
              </a:spcBef>
              <a:spcAft>
                <a:spcPts val="0"/>
              </a:spcAft>
              <a:buClr>
                <a:srgbClr val="000000"/>
              </a:buClr>
              <a:buSzPts val="1400"/>
              <a:buChar char="●"/>
            </a:pPr>
            <a:r>
              <a:rPr lang="en" sz="1400" b="0">
                <a:solidFill>
                  <a:srgbClr val="000000"/>
                </a:solidFill>
              </a:rPr>
              <a:t>Nếu không có bảo hiểm thì khi các rủi ro này xảy ra các doanh nghiệp phải gánh chịu hoàn toàn mà mỗi doanh nghiệp đều các giới hạn về nguồn lực tài chính vì vậy nó sẽ làm cho doanh nghiệp bị tổn thất nặng nề, thậm chí là phá sản. </a:t>
            </a:r>
            <a:endParaRPr sz="1400" b="0">
              <a:solidFill>
                <a:srgbClr val="000000"/>
              </a:solidFill>
            </a:endParaRPr>
          </a:p>
          <a:p>
            <a:pPr marL="457200" lvl="0" indent="0" algn="l" rtl="0">
              <a:spcBef>
                <a:spcPts val="0"/>
              </a:spcBef>
              <a:spcAft>
                <a:spcPts val="0"/>
              </a:spcAft>
              <a:buNone/>
            </a:pPr>
            <a:endParaRPr sz="1400"/>
          </a:p>
        </p:txBody>
      </p:sp>
      <p:sp>
        <p:nvSpPr>
          <p:cNvPr id="478" name="Google Shape;478;p52"/>
          <p:cNvSpPr txBox="1">
            <a:spLocks noGrp="1"/>
          </p:cNvSpPr>
          <p:nvPr>
            <p:ph type="subTitle" idx="1"/>
          </p:nvPr>
        </p:nvSpPr>
        <p:spPr>
          <a:xfrm>
            <a:off x="2342775" y="441487"/>
            <a:ext cx="6087900" cy="9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Josefin Sans"/>
                <a:ea typeface="Josefin Sans"/>
                <a:cs typeface="Josefin Sans"/>
                <a:sym typeface="Josefin Sans"/>
              </a:rPr>
              <a:t>C. Chính sách bảo hiểm xuất khẩu</a:t>
            </a:r>
            <a:endParaRPr sz="2400" b="1">
              <a:latin typeface="Josefin Sans"/>
              <a:ea typeface="Josefin Sans"/>
              <a:cs typeface="Josefin Sans"/>
              <a:sym typeface="Josefin Sans"/>
            </a:endParaRPr>
          </a:p>
        </p:txBody>
      </p:sp>
      <p:pic>
        <p:nvPicPr>
          <p:cNvPr id="479" name="Google Shape;479;p52"/>
          <p:cNvPicPr preferRelativeResize="0"/>
          <p:nvPr/>
        </p:nvPicPr>
        <p:blipFill>
          <a:blip r:embed="rId3">
            <a:alphaModFix/>
          </a:blip>
          <a:stretch>
            <a:fillRect/>
          </a:stretch>
        </p:blipFill>
        <p:spPr>
          <a:xfrm>
            <a:off x="57298" y="3221526"/>
            <a:ext cx="1074051" cy="1123999"/>
          </a:xfrm>
          <a:prstGeom prst="rect">
            <a:avLst/>
          </a:prstGeom>
          <a:noFill/>
          <a:ln>
            <a:noFill/>
          </a:ln>
        </p:spPr>
      </p:pic>
      <p:cxnSp>
        <p:nvCxnSpPr>
          <p:cNvPr id="480" name="Google Shape;480;p52"/>
          <p:cNvCxnSpPr/>
          <p:nvPr/>
        </p:nvCxnSpPr>
        <p:spPr>
          <a:xfrm>
            <a:off x="3063200" y="3637925"/>
            <a:ext cx="5508000" cy="0"/>
          </a:xfrm>
          <a:prstGeom prst="straightConnector1">
            <a:avLst/>
          </a:prstGeom>
          <a:noFill/>
          <a:ln w="9525" cap="flat" cmpd="sng">
            <a:solidFill>
              <a:schemeClr val="dk2"/>
            </a:solidFill>
            <a:prstDash val="solid"/>
            <a:round/>
            <a:headEnd type="none" w="med" len="med"/>
            <a:tailEnd type="none" w="med" len="med"/>
          </a:ln>
        </p:spPr>
      </p:cxnSp>
      <p:pic>
        <p:nvPicPr>
          <p:cNvPr id="481" name="Google Shape;481;p52"/>
          <p:cNvPicPr preferRelativeResize="0"/>
          <p:nvPr/>
        </p:nvPicPr>
        <p:blipFill rotWithShape="1">
          <a:blip r:embed="rId4">
            <a:alphaModFix/>
          </a:blip>
          <a:srcRect l="23008" t="-2005" r="39505" b="52244"/>
          <a:stretch/>
        </p:blipFill>
        <p:spPr>
          <a:xfrm rot="4499997">
            <a:off x="7980350" y="3702797"/>
            <a:ext cx="772273" cy="990600"/>
          </a:xfrm>
          <a:prstGeom prst="rect">
            <a:avLst/>
          </a:prstGeom>
          <a:noFill/>
          <a:ln>
            <a:noFill/>
          </a:ln>
        </p:spPr>
      </p:pic>
      <p:pic>
        <p:nvPicPr>
          <p:cNvPr id="482" name="Google Shape;482;p52"/>
          <p:cNvPicPr preferRelativeResize="0"/>
          <p:nvPr/>
        </p:nvPicPr>
        <p:blipFill rotWithShape="1">
          <a:blip r:embed="rId5">
            <a:alphaModFix/>
          </a:blip>
          <a:srcRect l="5510" t="-18069" r="-5510" b="-9092"/>
          <a:stretch/>
        </p:blipFill>
        <p:spPr>
          <a:xfrm rot="10800000">
            <a:off x="342298" y="187549"/>
            <a:ext cx="1793152" cy="2473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3"/>
          <p:cNvSpPr txBox="1">
            <a:spLocks noGrp="1"/>
          </p:cNvSpPr>
          <p:nvPr>
            <p:ph type="title"/>
          </p:nvPr>
        </p:nvSpPr>
        <p:spPr>
          <a:xfrm>
            <a:off x="720000" y="445025"/>
            <a:ext cx="495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000">
                <a:solidFill>
                  <a:schemeClr val="dk2"/>
                </a:solidFill>
              </a:rPr>
              <a:t>03</a:t>
            </a:r>
            <a:endParaRPr sz="7000">
              <a:solidFill>
                <a:schemeClr val="dk2"/>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Kết luận lại những lợi </a:t>
            </a:r>
            <a:endParaRPr/>
          </a:p>
          <a:p>
            <a:pPr marL="0" lvl="0" indent="0" algn="l" rtl="0">
              <a:spcBef>
                <a:spcPts val="0"/>
              </a:spcBef>
              <a:spcAft>
                <a:spcPts val="0"/>
              </a:spcAft>
              <a:buNone/>
            </a:pPr>
            <a:r>
              <a:rPr lang="en"/>
              <a:t>thế cũng như vai trò </a:t>
            </a:r>
            <a:endParaRPr/>
          </a:p>
          <a:p>
            <a:pPr marL="0" lvl="0" indent="0" algn="l" rtl="0">
              <a:spcBef>
                <a:spcPts val="0"/>
              </a:spcBef>
              <a:spcAft>
                <a:spcPts val="0"/>
              </a:spcAft>
              <a:buNone/>
            </a:pPr>
            <a:r>
              <a:rPr lang="en"/>
              <a:t>của xuất khẩu cà phê </a:t>
            </a:r>
            <a:endParaRPr/>
          </a:p>
          <a:p>
            <a:pPr marL="0" lvl="0" indent="0" algn="l" rtl="0">
              <a:spcBef>
                <a:spcPts val="0"/>
              </a:spcBef>
              <a:spcAft>
                <a:spcPts val="0"/>
              </a:spcAft>
              <a:buNone/>
            </a:pPr>
            <a:r>
              <a:rPr lang="en"/>
              <a:t>ở Việt Nam.</a:t>
            </a:r>
            <a:endParaRPr/>
          </a:p>
        </p:txBody>
      </p:sp>
      <p:pic>
        <p:nvPicPr>
          <p:cNvPr id="488" name="Google Shape;488;p53"/>
          <p:cNvPicPr preferRelativeResize="0"/>
          <p:nvPr/>
        </p:nvPicPr>
        <p:blipFill rotWithShape="1">
          <a:blip r:embed="rId3">
            <a:alphaModFix/>
          </a:blip>
          <a:srcRect l="53501" r="3001"/>
          <a:stretch/>
        </p:blipFill>
        <p:spPr>
          <a:xfrm>
            <a:off x="5566825" y="-30775"/>
            <a:ext cx="3577176" cy="4626050"/>
          </a:xfrm>
          <a:prstGeom prst="rect">
            <a:avLst/>
          </a:prstGeom>
          <a:noFill/>
          <a:ln>
            <a:noFill/>
          </a:ln>
        </p:spPr>
      </p:pic>
      <p:cxnSp>
        <p:nvCxnSpPr>
          <p:cNvPr id="489" name="Google Shape;489;p53"/>
          <p:cNvCxnSpPr/>
          <p:nvPr/>
        </p:nvCxnSpPr>
        <p:spPr>
          <a:xfrm>
            <a:off x="839475" y="1909200"/>
            <a:ext cx="3956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4"/>
          <p:cNvSpPr txBox="1">
            <a:spLocks noGrp="1"/>
          </p:cNvSpPr>
          <p:nvPr>
            <p:ph type="title"/>
          </p:nvPr>
        </p:nvSpPr>
        <p:spPr>
          <a:xfrm>
            <a:off x="296750" y="413800"/>
            <a:ext cx="515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Kết luận lại những lợi thế cũng như vai trò của xuất khẩu cà phê ở Việt Nam.</a:t>
            </a:r>
            <a:endParaRPr sz="2000"/>
          </a:p>
          <a:p>
            <a:pPr marL="0" lvl="0" indent="0" algn="l" rtl="0">
              <a:spcBef>
                <a:spcPts val="0"/>
              </a:spcBef>
              <a:spcAft>
                <a:spcPts val="0"/>
              </a:spcAft>
              <a:buNone/>
            </a:pPr>
            <a:endParaRPr sz="2400"/>
          </a:p>
        </p:txBody>
      </p:sp>
      <p:sp>
        <p:nvSpPr>
          <p:cNvPr id="495" name="Google Shape;495;p54"/>
          <p:cNvSpPr txBox="1"/>
          <p:nvPr/>
        </p:nvSpPr>
        <p:spPr>
          <a:xfrm>
            <a:off x="356075" y="1118250"/>
            <a:ext cx="4154400" cy="31131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a:latin typeface="Josefin Sans"/>
              <a:ea typeface="Josefin Sans"/>
              <a:cs typeface="Josefin Sans"/>
              <a:sym typeface="Josefin Sans"/>
            </a:endParaRPr>
          </a:p>
          <a:p>
            <a:pPr marL="457200" lvl="0" indent="-317500" algn="l" rtl="0">
              <a:lnSpc>
                <a:spcPct val="115000"/>
              </a:lnSpc>
              <a:spcBef>
                <a:spcPts val="0"/>
              </a:spcBef>
              <a:spcAft>
                <a:spcPts val="0"/>
              </a:spcAft>
              <a:buClr>
                <a:srgbClr val="333333"/>
              </a:buClr>
              <a:buSzPts val="1400"/>
              <a:buFont typeface="Josefin Sans"/>
              <a:buChar char="●"/>
            </a:pPr>
            <a:r>
              <a:rPr lang="en">
                <a:latin typeface="Josefin Sans"/>
                <a:ea typeface="Josefin Sans"/>
                <a:cs typeface="Josefin Sans"/>
                <a:sym typeface="Josefin Sans"/>
              </a:rPr>
              <a:t>Nhìn chung, ngành xuất khẩu cà phê nước ta đã có rất nhiều lợi thế không chỉ về điều kiện tự nhiên mà còn nhờ những chính sách đúng đắn của nhà nước. Nhờ những lợi thế đó thì ngành xuất khẩu cà phê của nước ta đang ngày càng phát triển để cạnh tranh với các cường quốc xuất khẩu cà phê khác. Ngành xuất khẩu cà phê không chỉ mang lại lợi ích kinh tế to lớn cho nước ta mà còn góp phần quảng bá những sản phẩm của Việt Nam với thế giới.</a:t>
            </a:r>
            <a:endParaRPr>
              <a:latin typeface="Josefin Sans"/>
              <a:ea typeface="Josefin Sans"/>
              <a:cs typeface="Josefin Sans"/>
              <a:sym typeface="Josefin Sans"/>
            </a:endParaRPr>
          </a:p>
          <a:p>
            <a:pPr marL="457200" lvl="0" indent="0" algn="l" rtl="0">
              <a:lnSpc>
                <a:spcPct val="115000"/>
              </a:lnSpc>
              <a:spcBef>
                <a:spcPts val="0"/>
              </a:spcBef>
              <a:spcAft>
                <a:spcPts val="0"/>
              </a:spcAft>
              <a:buNone/>
            </a:pPr>
            <a:endParaRPr>
              <a:solidFill>
                <a:srgbClr val="333333"/>
              </a:solidFill>
              <a:latin typeface="Josefin Sans"/>
              <a:ea typeface="Josefin Sans"/>
              <a:cs typeface="Josefin Sans"/>
              <a:sym typeface="Josefin Sans"/>
            </a:endParaRPr>
          </a:p>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a:p>
            <a:pPr marL="457200" marR="0" lvl="0" indent="0" algn="just" rtl="0">
              <a:lnSpc>
                <a:spcPct val="103000"/>
              </a:lnSpc>
              <a:spcBef>
                <a:spcPts val="1500"/>
              </a:spcBef>
              <a:spcAft>
                <a:spcPts val="0"/>
              </a:spcAft>
              <a:buNone/>
            </a:pPr>
            <a:endParaRPr>
              <a:solidFill>
                <a:srgbClr val="333333"/>
              </a:solidFill>
              <a:latin typeface="Josefin Sans"/>
              <a:ea typeface="Josefin Sans"/>
              <a:cs typeface="Josefin Sans"/>
              <a:sym typeface="Josefin Sans"/>
            </a:endParaRPr>
          </a:p>
        </p:txBody>
      </p:sp>
      <p:pic>
        <p:nvPicPr>
          <p:cNvPr id="496" name="Google Shape;496;p54"/>
          <p:cNvPicPr preferRelativeResize="0"/>
          <p:nvPr/>
        </p:nvPicPr>
        <p:blipFill rotWithShape="1">
          <a:blip r:embed="rId3">
            <a:alphaModFix/>
          </a:blip>
          <a:srcRect l="21347" r="21342"/>
          <a:stretch/>
        </p:blipFill>
        <p:spPr>
          <a:xfrm flipH="1">
            <a:off x="5166300" y="0"/>
            <a:ext cx="3977700" cy="4627200"/>
          </a:xfrm>
          <a:prstGeom prst="flowChartDelay">
            <a:avLst/>
          </a:prstGeom>
          <a:noFill/>
          <a:ln>
            <a:noFill/>
          </a:ln>
        </p:spPr>
      </p:pic>
      <p:pic>
        <p:nvPicPr>
          <p:cNvPr id="497" name="Google Shape;497;p54"/>
          <p:cNvPicPr preferRelativeResize="0"/>
          <p:nvPr/>
        </p:nvPicPr>
        <p:blipFill rotWithShape="1">
          <a:blip r:embed="rId4">
            <a:alphaModFix/>
          </a:blip>
          <a:srcRect r="55203"/>
          <a:stretch/>
        </p:blipFill>
        <p:spPr>
          <a:xfrm>
            <a:off x="4373475" y="3994875"/>
            <a:ext cx="899917" cy="4257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16A0ED0-10D5-ED54-68D6-5EEFD6B1F17E}"/>
              </a:ext>
            </a:extLst>
          </p:cNvPr>
          <p:cNvSpPr txBox="1"/>
          <p:nvPr/>
        </p:nvSpPr>
        <p:spPr>
          <a:xfrm>
            <a:off x="2573778" y="2260127"/>
            <a:ext cx="3996444" cy="623248"/>
          </a:xfrm>
          <a:prstGeom prst="rect">
            <a:avLst/>
          </a:prstGeom>
          <a:noFill/>
        </p:spPr>
        <p:txBody>
          <a:bodyPr wrap="square" lIns="68579" tIns="34289" rIns="68579" bIns="34289" rtlCol="0">
            <a:spAutoFit/>
          </a:bodyPr>
          <a:lstStyle/>
          <a:p>
            <a:pPr algn="ctr" defTabSz="685783">
              <a:buClrTx/>
            </a:pPr>
            <a:r>
              <a:rPr lang="x-none" sz="3600" kern="1200">
                <a:solidFill>
                  <a:prstClr val="white"/>
                </a:solidFill>
                <a:latin typeface="Josefin Sans" charset="0"/>
                <a:ea typeface="+mn-ea"/>
                <a:cs typeface="+mn-cs"/>
              </a:rPr>
              <a:t>Cám ơn nha!</a:t>
            </a:r>
          </a:p>
        </p:txBody>
      </p:sp>
    </p:spTree>
    <p:extLst>
      <p:ext uri="{BB962C8B-B14F-4D97-AF65-F5344CB8AC3E}">
        <p14:creationId xmlns:p14="http://schemas.microsoft.com/office/powerpoint/2010/main" val="1434619405"/>
      </p:ext>
    </p:extLst>
  </p:cSld>
  <p:clrMapOvr>
    <a:masterClrMapping/>
  </p:clrMapOvr>
  <mc:AlternateContent xmlns:mc="http://schemas.openxmlformats.org/markup-compatibility/2006" xmlns:p14="http://schemas.microsoft.com/office/powerpoint/2010/main">
    <mc:Choice Requires="p14">
      <p:transition spd="med" p14:dur="700" advTm="1000">
        <p:fade/>
        <p:sndAc>
          <p:stSnd>
            <p:snd r:embed="rId2" name="Cam on .WAV"/>
          </p:stSnd>
        </p:sndAc>
      </p:transition>
    </mc:Choice>
    <mc:Fallback xmlns="">
      <p:transition spd="med" advTm="1000">
        <p:fade/>
        <p:sndAc>
          <p:stSnd>
            <p:snd r:embed="rId3" name="Cam on .WAV"/>
          </p:stSnd>
        </p:sndAc>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16A0ED0-10D5-ED54-68D6-5EEFD6B1F17E}"/>
              </a:ext>
            </a:extLst>
          </p:cNvPr>
          <p:cNvSpPr txBox="1"/>
          <p:nvPr/>
        </p:nvSpPr>
        <p:spPr>
          <a:xfrm>
            <a:off x="2573778" y="2260127"/>
            <a:ext cx="3996444" cy="623248"/>
          </a:xfrm>
          <a:prstGeom prst="rect">
            <a:avLst/>
          </a:prstGeom>
          <a:noFill/>
        </p:spPr>
        <p:txBody>
          <a:bodyPr wrap="square" lIns="68579" tIns="34289" rIns="68579" bIns="34289" rtlCol="0">
            <a:spAutoFit/>
          </a:bodyPr>
          <a:lstStyle/>
          <a:p>
            <a:pPr algn="ctr" defTabSz="685783">
              <a:buClrTx/>
            </a:pPr>
            <a:r>
              <a:rPr lang="x-none" sz="3600" kern="1200">
                <a:solidFill>
                  <a:prstClr val="white"/>
                </a:solidFill>
                <a:latin typeface="Josefin Sans" charset="0"/>
                <a:ea typeface="+mn-ea"/>
                <a:cs typeface="+mn-cs"/>
              </a:rPr>
              <a:t>Cám ơn cái gì???</a:t>
            </a:r>
          </a:p>
        </p:txBody>
      </p:sp>
    </p:spTree>
    <p:extLst>
      <p:ext uri="{BB962C8B-B14F-4D97-AF65-F5344CB8AC3E}">
        <p14:creationId xmlns:p14="http://schemas.microsoft.com/office/powerpoint/2010/main" val="2601587934"/>
      </p:ext>
    </p:extLst>
  </p:cSld>
  <p:clrMapOvr>
    <a:masterClrMapping/>
  </p:clrMapOvr>
  <p:transition spd="slow" advTm="2000">
    <p:fade thruBlk="1"/>
    <p:sndAc>
      <p:stSnd>
        <p:snd r:embed="rId2" name="vi cai .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713225" y="28735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Mục lục:</a:t>
            </a:r>
            <a:endParaRPr sz="3500"/>
          </a:p>
        </p:txBody>
      </p:sp>
      <p:cxnSp>
        <p:nvCxnSpPr>
          <p:cNvPr id="202" name="Google Shape;202;p30"/>
          <p:cNvCxnSpPr>
            <a:stCxn id="203" idx="3"/>
            <a:endCxn id="204" idx="3"/>
          </p:cNvCxnSpPr>
          <p:nvPr/>
        </p:nvCxnSpPr>
        <p:spPr>
          <a:xfrm>
            <a:off x="1985550" y="1771725"/>
            <a:ext cx="6819900" cy="0"/>
          </a:xfrm>
          <a:prstGeom prst="straightConnector1">
            <a:avLst/>
          </a:prstGeom>
          <a:noFill/>
          <a:ln w="9525" cap="flat" cmpd="sng">
            <a:solidFill>
              <a:srgbClr val="301A0D"/>
            </a:solidFill>
            <a:prstDash val="solid"/>
            <a:round/>
            <a:headEnd type="none" w="med" len="med"/>
            <a:tailEnd type="none" w="med" len="med"/>
          </a:ln>
        </p:spPr>
      </p:cxnSp>
      <p:sp>
        <p:nvSpPr>
          <p:cNvPr id="205" name="Google Shape;205;p30"/>
          <p:cNvSpPr txBox="1"/>
          <p:nvPr/>
        </p:nvSpPr>
        <p:spPr>
          <a:xfrm>
            <a:off x="190500" y="2380275"/>
            <a:ext cx="2336400" cy="13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703D1F"/>
                </a:solidFill>
                <a:latin typeface="Josefin Sans"/>
                <a:ea typeface="Josefin Sans"/>
                <a:cs typeface="Josefin Sans"/>
                <a:sym typeface="Josefin Sans"/>
              </a:rPr>
              <a:t>Tình hình xuất khẩu cà phê những năm gần đây</a:t>
            </a:r>
            <a:endParaRPr sz="2000" b="1">
              <a:solidFill>
                <a:srgbClr val="703D1F"/>
              </a:solidFill>
              <a:latin typeface="Josefin Sans"/>
              <a:ea typeface="Josefin Sans"/>
              <a:cs typeface="Josefin Sans"/>
              <a:sym typeface="Josefin Sans"/>
            </a:endParaRPr>
          </a:p>
        </p:txBody>
      </p:sp>
      <p:sp>
        <p:nvSpPr>
          <p:cNvPr id="203" name="Google Shape;203;p30"/>
          <p:cNvSpPr txBox="1"/>
          <p:nvPr/>
        </p:nvSpPr>
        <p:spPr>
          <a:xfrm>
            <a:off x="731850" y="1351575"/>
            <a:ext cx="1253700" cy="840300"/>
          </a:xfrm>
          <a:prstGeom prst="rect">
            <a:avLst/>
          </a:prstGeom>
          <a:solidFill>
            <a:srgbClr val="FEEED3"/>
          </a:solidFill>
          <a:ln w="9525" cap="flat" cmpd="sng">
            <a:solidFill>
              <a:srgbClr val="301A0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rgbClr val="B86D42"/>
                </a:solidFill>
                <a:latin typeface="Josefin Sans"/>
                <a:ea typeface="Josefin Sans"/>
                <a:cs typeface="Josefin Sans"/>
                <a:sym typeface="Josefin Sans"/>
              </a:rPr>
              <a:t>01</a:t>
            </a:r>
            <a:endParaRPr sz="4000" b="1">
              <a:solidFill>
                <a:srgbClr val="B86D42"/>
              </a:solidFill>
              <a:latin typeface="Josefin Sans"/>
              <a:ea typeface="Josefin Sans"/>
              <a:cs typeface="Josefin Sans"/>
              <a:sym typeface="Josefin Sans"/>
            </a:endParaRPr>
          </a:p>
        </p:txBody>
      </p:sp>
      <p:sp>
        <p:nvSpPr>
          <p:cNvPr id="206" name="Google Shape;206;p30"/>
          <p:cNvSpPr txBox="1"/>
          <p:nvPr/>
        </p:nvSpPr>
        <p:spPr>
          <a:xfrm>
            <a:off x="5777025" y="2380275"/>
            <a:ext cx="2336400" cy="13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703D1F"/>
                </a:solidFill>
                <a:latin typeface="Josefin Sans"/>
                <a:ea typeface="Josefin Sans"/>
                <a:cs typeface="Josefin Sans"/>
                <a:sym typeface="Josefin Sans"/>
              </a:rPr>
              <a:t>Kết luận lại những lợi thế cũng như vai trò của xuất khẩu cà phê ở Việt Nam</a:t>
            </a:r>
            <a:endParaRPr sz="2000" b="1">
              <a:solidFill>
                <a:srgbClr val="703D1F"/>
              </a:solidFill>
              <a:latin typeface="Josefin Sans"/>
              <a:ea typeface="Josefin Sans"/>
              <a:cs typeface="Josefin Sans"/>
              <a:sym typeface="Josefin Sans"/>
            </a:endParaRPr>
          </a:p>
          <a:p>
            <a:pPr marL="0" lvl="0" indent="0" algn="ctr" rtl="0">
              <a:spcBef>
                <a:spcPts val="0"/>
              </a:spcBef>
              <a:spcAft>
                <a:spcPts val="0"/>
              </a:spcAft>
              <a:buNone/>
            </a:pPr>
            <a:endParaRPr sz="2000" b="1">
              <a:solidFill>
                <a:srgbClr val="703D1F"/>
              </a:solidFill>
              <a:latin typeface="Josefin Sans"/>
              <a:ea typeface="Josefin Sans"/>
              <a:cs typeface="Josefin Sans"/>
              <a:sym typeface="Josefin Sans"/>
            </a:endParaRPr>
          </a:p>
          <a:p>
            <a:pPr marL="0" lvl="0" indent="0" algn="ctr" rtl="0">
              <a:spcBef>
                <a:spcPts val="0"/>
              </a:spcBef>
              <a:spcAft>
                <a:spcPts val="0"/>
              </a:spcAft>
              <a:buNone/>
            </a:pPr>
            <a:endParaRPr sz="2000" b="1">
              <a:solidFill>
                <a:srgbClr val="703D1F"/>
              </a:solidFill>
              <a:latin typeface="Josefin Sans"/>
              <a:ea typeface="Josefin Sans"/>
              <a:cs typeface="Josefin Sans"/>
              <a:sym typeface="Josefin Sans"/>
            </a:endParaRPr>
          </a:p>
        </p:txBody>
      </p:sp>
      <p:sp>
        <p:nvSpPr>
          <p:cNvPr id="207" name="Google Shape;207;p30"/>
          <p:cNvSpPr txBox="1"/>
          <p:nvPr/>
        </p:nvSpPr>
        <p:spPr>
          <a:xfrm>
            <a:off x="6318387" y="1351575"/>
            <a:ext cx="1253700" cy="840300"/>
          </a:xfrm>
          <a:prstGeom prst="rect">
            <a:avLst/>
          </a:prstGeom>
          <a:solidFill>
            <a:srgbClr val="FEEED3"/>
          </a:solidFill>
          <a:ln w="9525" cap="flat" cmpd="sng">
            <a:solidFill>
              <a:srgbClr val="301A0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rgbClr val="B86D42"/>
                </a:solidFill>
                <a:latin typeface="Josefin Sans"/>
                <a:ea typeface="Josefin Sans"/>
                <a:cs typeface="Josefin Sans"/>
                <a:sym typeface="Josefin Sans"/>
              </a:rPr>
              <a:t>03</a:t>
            </a:r>
            <a:endParaRPr sz="4000" b="1">
              <a:solidFill>
                <a:srgbClr val="B86D42"/>
              </a:solidFill>
              <a:latin typeface="Josefin Sans"/>
              <a:ea typeface="Josefin Sans"/>
              <a:cs typeface="Josefin Sans"/>
              <a:sym typeface="Josefin Sans"/>
            </a:endParaRPr>
          </a:p>
        </p:txBody>
      </p:sp>
      <p:sp>
        <p:nvSpPr>
          <p:cNvPr id="208" name="Google Shape;208;p30"/>
          <p:cNvSpPr txBox="1"/>
          <p:nvPr/>
        </p:nvSpPr>
        <p:spPr>
          <a:xfrm>
            <a:off x="3029775" y="2222575"/>
            <a:ext cx="2336400" cy="13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703D1F"/>
                </a:solidFill>
                <a:latin typeface="Josefin Sans"/>
                <a:ea typeface="Josefin Sans"/>
                <a:cs typeface="Josefin Sans"/>
                <a:sym typeface="Josefin Sans"/>
              </a:rPr>
              <a:t>Lợi thế trong xuất khẩu cà phê Việt Nam</a:t>
            </a:r>
            <a:endParaRPr sz="2000" b="1">
              <a:solidFill>
                <a:srgbClr val="703D1F"/>
              </a:solidFill>
              <a:latin typeface="Josefin Sans"/>
              <a:ea typeface="Josefin Sans"/>
              <a:cs typeface="Josefin Sans"/>
              <a:sym typeface="Josefin Sans"/>
            </a:endParaRPr>
          </a:p>
        </p:txBody>
      </p:sp>
      <p:sp>
        <p:nvSpPr>
          <p:cNvPr id="209" name="Google Shape;209;p30"/>
          <p:cNvSpPr txBox="1"/>
          <p:nvPr/>
        </p:nvSpPr>
        <p:spPr>
          <a:xfrm>
            <a:off x="3525118" y="1351575"/>
            <a:ext cx="1253700" cy="840300"/>
          </a:xfrm>
          <a:prstGeom prst="rect">
            <a:avLst/>
          </a:prstGeom>
          <a:solidFill>
            <a:srgbClr val="FEEED3"/>
          </a:solidFill>
          <a:ln w="9525" cap="flat" cmpd="sng">
            <a:solidFill>
              <a:srgbClr val="301A0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rgbClr val="B86D42"/>
                </a:solidFill>
                <a:latin typeface="Josefin Sans"/>
                <a:ea typeface="Josefin Sans"/>
                <a:cs typeface="Josefin Sans"/>
                <a:sym typeface="Josefin Sans"/>
              </a:rPr>
              <a:t>02</a:t>
            </a:r>
            <a:endParaRPr sz="4000" b="1">
              <a:solidFill>
                <a:srgbClr val="B86D42"/>
              </a:solidFill>
              <a:latin typeface="Josefin Sans"/>
              <a:ea typeface="Josefin Sans"/>
              <a:cs typeface="Josefin Sans"/>
              <a:sym typeface="Josefin Sans"/>
            </a:endParaRPr>
          </a:p>
        </p:txBody>
      </p:sp>
      <p:sp>
        <p:nvSpPr>
          <p:cNvPr id="210" name="Google Shape;210;p30"/>
          <p:cNvSpPr/>
          <p:nvPr/>
        </p:nvSpPr>
        <p:spPr>
          <a:xfrm rot="5400000">
            <a:off x="2599420" y="1676937"/>
            <a:ext cx="291300" cy="189600"/>
          </a:xfrm>
          <a:prstGeom prst="triangle">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rot="5400000">
            <a:off x="5402940" y="1676937"/>
            <a:ext cx="291300" cy="189600"/>
          </a:xfrm>
          <a:prstGeom prst="triangle">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rot="5400000">
            <a:off x="8754725" y="1676937"/>
            <a:ext cx="291300" cy="189600"/>
          </a:xfrm>
          <a:prstGeom prst="triangle">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16A0ED0-10D5-ED54-68D6-5EEFD6B1F17E}"/>
              </a:ext>
            </a:extLst>
          </p:cNvPr>
          <p:cNvSpPr txBox="1"/>
          <p:nvPr/>
        </p:nvSpPr>
        <p:spPr>
          <a:xfrm>
            <a:off x="1979712" y="1983128"/>
            <a:ext cx="5184576" cy="1177245"/>
          </a:xfrm>
          <a:prstGeom prst="rect">
            <a:avLst/>
          </a:prstGeom>
          <a:noFill/>
        </p:spPr>
        <p:txBody>
          <a:bodyPr wrap="square" lIns="68579" tIns="34289" rIns="68579" bIns="34289" rtlCol="0">
            <a:spAutoFit/>
          </a:bodyPr>
          <a:lstStyle/>
          <a:p>
            <a:pPr algn="ctr" defTabSz="685783">
              <a:buClrTx/>
            </a:pPr>
            <a:r>
              <a:rPr lang="x-none" sz="3600" kern="1200">
                <a:solidFill>
                  <a:prstClr val="white"/>
                </a:solidFill>
                <a:latin typeface="Josefin Sans" charset="0"/>
                <a:ea typeface="+mn-ea"/>
                <a:cs typeface="+mn-cs"/>
              </a:rPr>
              <a:t>Vì đã nghe bài </a:t>
            </a:r>
            <a:br>
              <a:rPr lang="x-none" sz="3600" kern="1200">
                <a:solidFill>
                  <a:prstClr val="white"/>
                </a:solidFill>
                <a:latin typeface="Josefin Sans" charset="0"/>
                <a:ea typeface="+mn-ea"/>
                <a:cs typeface="+mn-cs"/>
              </a:rPr>
            </a:br>
            <a:r>
              <a:rPr lang="x-none" sz="3600" kern="1200">
                <a:solidFill>
                  <a:prstClr val="white"/>
                </a:solidFill>
                <a:latin typeface="Josefin Sans" charset="0"/>
                <a:ea typeface="+mn-ea"/>
                <a:cs typeface="+mn-cs"/>
              </a:rPr>
              <a:t>thuyết trình nhóm em</a:t>
            </a:r>
          </a:p>
        </p:txBody>
      </p:sp>
    </p:spTree>
    <p:extLst>
      <p:ext uri="{BB962C8B-B14F-4D97-AF65-F5344CB8AC3E}">
        <p14:creationId xmlns:p14="http://schemas.microsoft.com/office/powerpoint/2010/main" val="2546036897"/>
      </p:ext>
    </p:extLst>
  </p:cSld>
  <p:clrMapOvr>
    <a:masterClrMapping/>
  </p:clrMapOvr>
  <p:transition spd="slow" advTm="2110">
    <p:fade thruBlk="1"/>
    <p:sndAc>
      <p:stSnd>
        <p:snd r:embed="rId2" name="0224.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9316983-5A0E-81CE-3DE3-71F4B744F15C}"/>
              </a:ext>
            </a:extLst>
          </p:cNvPr>
          <p:cNvSpPr txBox="1"/>
          <p:nvPr/>
        </p:nvSpPr>
        <p:spPr>
          <a:xfrm>
            <a:off x="1750187" y="5143500"/>
            <a:ext cx="5643627" cy="8471548"/>
          </a:xfrm>
          <a:prstGeom prst="rect">
            <a:avLst/>
          </a:prstGeom>
          <a:noFill/>
        </p:spPr>
        <p:txBody>
          <a:bodyPr wrap="square" lIns="68579" tIns="34289" rIns="68579" bIns="34289" rtlCol="0">
            <a:spAutoFit/>
          </a:bodyPr>
          <a:lstStyle/>
          <a:p>
            <a:pPr algn="ctr" defTabSz="685783">
              <a:buClrTx/>
            </a:pPr>
            <a:r>
              <a:rPr lang="x-none" sz="6000" kern="1200">
                <a:solidFill>
                  <a:prstClr val="white"/>
                </a:solidFill>
                <a:latin typeface="Josefin Sans" charset="0"/>
                <a:ea typeface="+mn-ea"/>
                <a:cs typeface="+mn-cs"/>
              </a:rPr>
              <a:t>NHÓM </a:t>
            </a:r>
            <a:r>
              <a:rPr lang="en-US" sz="6000" kern="1200" smtClean="0">
                <a:solidFill>
                  <a:prstClr val="white"/>
                </a:solidFill>
                <a:latin typeface="Josefin Sans" charset="0"/>
                <a:ea typeface="+mn-ea"/>
                <a:cs typeface="+mn-cs"/>
              </a:rPr>
              <a:t>7</a:t>
            </a:r>
            <a:endParaRPr lang="x-none" sz="6000" kern="1200">
              <a:solidFill>
                <a:prstClr val="white"/>
              </a:solidFill>
              <a:latin typeface="Josefin Sans" charset="0"/>
              <a:ea typeface="+mn-ea"/>
              <a:cs typeface="+mn-cs"/>
            </a:endParaRPr>
          </a:p>
          <a:p>
            <a:pPr algn="ctr" defTabSz="685783">
              <a:buClrTx/>
            </a:pPr>
            <a:r>
              <a:rPr lang="x-none" sz="1800" kern="1200">
                <a:solidFill>
                  <a:prstClr val="white"/>
                </a:solidFill>
                <a:latin typeface="Josefin Sans" charset="0"/>
                <a:ea typeface="+mn-ea"/>
                <a:cs typeface="+mn-cs"/>
              </a:rPr>
              <a:t>CHỦ ĐỀ </a:t>
            </a:r>
            <a:r>
              <a:rPr lang="x-none" sz="1800" kern="1200">
                <a:solidFill>
                  <a:prstClr val="white"/>
                </a:solidFill>
                <a:latin typeface="Josefin Sans" charset="0"/>
                <a:ea typeface="+mn-ea"/>
                <a:cs typeface="+mn-cs"/>
              </a:rPr>
              <a:t>THUYẾT </a:t>
            </a:r>
            <a:r>
              <a:rPr lang="x-none" sz="1800" kern="1200" smtClean="0">
                <a:solidFill>
                  <a:prstClr val="white"/>
                </a:solidFill>
                <a:latin typeface="Josefin Sans" charset="0"/>
                <a:ea typeface="+mn-ea"/>
                <a:cs typeface="+mn-cs"/>
              </a:rPr>
              <a:t>TRÌNH</a:t>
            </a:r>
            <a:endParaRPr lang="en-US" sz="1800" kern="1200" smtClean="0">
              <a:solidFill>
                <a:prstClr val="white"/>
              </a:solidFill>
              <a:latin typeface="Josefin Sans" charset="0"/>
              <a:ea typeface="+mn-ea"/>
              <a:cs typeface="+mn-cs"/>
            </a:endParaRPr>
          </a:p>
          <a:p>
            <a:pPr algn="ctr" defTabSz="685783">
              <a:buClrTx/>
            </a:pPr>
            <a:endParaRPr lang="x-none" sz="1800" kern="1200">
              <a:solidFill>
                <a:prstClr val="white"/>
              </a:solidFill>
              <a:latin typeface="Josefin Sans" charset="0"/>
              <a:ea typeface="+mn-ea"/>
              <a:cs typeface="+mn-cs"/>
            </a:endParaRPr>
          </a:p>
          <a:p>
            <a:pPr algn="ctr" defTabSz="685783">
              <a:buClrTx/>
            </a:pPr>
            <a:r>
              <a:rPr lang="en-US" sz="1800" smtClean="0">
                <a:solidFill>
                  <a:schemeClr val="bg1"/>
                </a:solidFill>
                <a:latin typeface="Josefin Sans" charset="0"/>
              </a:rPr>
              <a:t>LỢI THẾ TRONG XUẤT KHẨU CÁC MẶT HÀNG CÀ PHÊ VIỆT NAM</a:t>
            </a:r>
            <a:endParaRPr lang="x-none" sz="1800" kern="1200">
              <a:solidFill>
                <a:schemeClr val="bg1"/>
              </a:solidFill>
              <a:latin typeface="Josefin Sans" charset="0"/>
              <a:ea typeface="+mn-ea"/>
              <a:cs typeface="+mn-cs"/>
            </a:endParaRPr>
          </a:p>
          <a:p>
            <a:pPr algn="ctr" defTabSz="685783">
              <a:buClrTx/>
            </a:pPr>
            <a:endParaRPr lang="x-none" sz="1800" kern="1200">
              <a:solidFill>
                <a:schemeClr val="bg1"/>
              </a:solidFill>
              <a:latin typeface="Cobe-HeavyItalic" panose="020B0003040102080103" pitchFamily="34" charset="77"/>
              <a:ea typeface="+mn-ea"/>
              <a:cs typeface="+mn-cs"/>
            </a:endParaRPr>
          </a:p>
          <a:p>
            <a:pPr algn="ctr" defTabSz="685783">
              <a:buClrTx/>
            </a:pPr>
            <a:endParaRPr lang="x-none" sz="1800" kern="1200">
              <a:solidFill>
                <a:prstClr val="white"/>
              </a:solidFill>
              <a:latin typeface="Cobe-HeavyItalic" panose="020B0003040102080103" pitchFamily="34" charset="77"/>
              <a:ea typeface="+mn-ea"/>
              <a:cs typeface="+mn-cs"/>
            </a:endParaRPr>
          </a:p>
          <a:p>
            <a:pPr algn="ctr" defTabSz="685783">
              <a:buClrTx/>
            </a:pPr>
            <a:endParaRPr lang="x-none" sz="1800" kern="1200">
              <a:solidFill>
                <a:prstClr val="white"/>
              </a:solidFill>
              <a:latin typeface="Cobe-HeavyItalic" panose="020B0003040102080103" pitchFamily="34" charset="77"/>
              <a:ea typeface="+mn-ea"/>
              <a:cs typeface="+mn-cs"/>
            </a:endParaRPr>
          </a:p>
          <a:p>
            <a:pPr algn="ctr" defTabSz="685783">
              <a:buClrTx/>
            </a:pPr>
            <a:endParaRPr lang="x-none" sz="1800" kern="1200">
              <a:solidFill>
                <a:prstClr val="white"/>
              </a:solidFill>
              <a:latin typeface="Cobe-HeavyItalic" panose="020B0003040102080103" pitchFamily="34" charset="77"/>
              <a:ea typeface="+mn-ea"/>
              <a:cs typeface="+mn-cs"/>
            </a:endParaRPr>
          </a:p>
          <a:p>
            <a:pPr algn="ctr" defTabSz="685783">
              <a:buClrTx/>
            </a:pPr>
            <a:endParaRPr lang="x-none" sz="1800" kern="1200">
              <a:solidFill>
                <a:prstClr val="white"/>
              </a:solidFill>
              <a:latin typeface="Cobe-HeavyItalic" panose="020B0003040102080103" pitchFamily="34" charset="77"/>
              <a:ea typeface="+mn-ea"/>
              <a:cs typeface="+mn-cs"/>
            </a:endParaRPr>
          </a:p>
          <a:p>
            <a:pPr algn="ctr" defTabSz="685783">
              <a:buClrTx/>
            </a:pPr>
            <a:endParaRPr lang="x-none" sz="1800" kern="1200">
              <a:solidFill>
                <a:prstClr val="white"/>
              </a:solidFill>
              <a:latin typeface="Cobe-HeavyItalic" panose="020B0003040102080103" pitchFamily="34" charset="77"/>
              <a:ea typeface="+mn-ea"/>
              <a:cs typeface="+mn-cs"/>
            </a:endParaRPr>
          </a:p>
          <a:p>
            <a:pPr algn="ctr" defTabSz="685783">
              <a:buClrTx/>
            </a:pPr>
            <a:r>
              <a:rPr lang="x-none" sz="1800" kern="1200">
                <a:solidFill>
                  <a:prstClr val="white"/>
                </a:solidFill>
                <a:latin typeface="Cobe-HeavyItalic" panose="020B0003040102080103" pitchFamily="34" charset="77"/>
                <a:ea typeface="+mn-ea"/>
                <a:cs typeface="+mn-cs"/>
              </a:rPr>
              <a:t>Thành viên </a:t>
            </a:r>
            <a:r>
              <a:rPr lang="x-none" sz="1800" kern="1200">
                <a:solidFill>
                  <a:prstClr val="white"/>
                </a:solidFill>
                <a:latin typeface="Cobe-HeavyItalic" panose="020B0003040102080103" pitchFamily="34" charset="77"/>
                <a:ea typeface="+mn-ea"/>
                <a:cs typeface="+mn-cs"/>
              </a:rPr>
              <a:t>trong </a:t>
            </a:r>
            <a:r>
              <a:rPr lang="x-none" sz="1800" kern="1200" smtClean="0">
                <a:solidFill>
                  <a:prstClr val="white"/>
                </a:solidFill>
                <a:latin typeface="Cobe-HeavyItalic" panose="020B0003040102080103" pitchFamily="34" charset="77"/>
                <a:ea typeface="+mn-ea"/>
                <a:cs typeface="+mn-cs"/>
              </a:rPr>
              <a:t>nhóm</a:t>
            </a:r>
            <a:endParaRPr lang="en-US" sz="1800" kern="1200" smtClean="0">
              <a:solidFill>
                <a:prstClr val="white"/>
              </a:solidFill>
              <a:latin typeface="Cobe-HeavyItalic" panose="020B0003040102080103" pitchFamily="34" charset="77"/>
              <a:ea typeface="+mn-ea"/>
              <a:cs typeface="+mn-cs"/>
            </a:endParaRPr>
          </a:p>
          <a:p>
            <a:pPr algn="ctr" defTabSz="685783">
              <a:buClrTx/>
            </a:pPr>
            <a:endParaRPr lang="x-none" sz="1800" kern="1200">
              <a:solidFill>
                <a:prstClr val="white"/>
              </a:solidFill>
              <a:latin typeface="Cobe-HeavyItalic" panose="020B0003040102080103" pitchFamily="34" charset="77"/>
              <a:ea typeface="+mn-ea"/>
              <a:cs typeface="+mn-cs"/>
            </a:endParaRPr>
          </a:p>
          <a:p>
            <a:pPr defTabSz="685783">
              <a:buClrTx/>
            </a:pPr>
            <a:r>
              <a:rPr lang="x-none" sz="1800" kern="1200">
                <a:solidFill>
                  <a:prstClr val="white"/>
                </a:solidFill>
                <a:latin typeface="Cobe-HeavyItalic" panose="020B0003040102080103" pitchFamily="34" charset="77"/>
                <a:ea typeface="+mn-ea"/>
                <a:cs typeface="+mn-cs"/>
              </a:rPr>
              <a:t>	</a:t>
            </a:r>
            <a:r>
              <a:rPr lang="en-US" sz="1800" kern="1200" smtClean="0">
                <a:solidFill>
                  <a:prstClr val="white"/>
                </a:solidFill>
                <a:latin typeface="Cobe-HeavyItalic" panose="020B0003040102080103" pitchFamily="34" charset="77"/>
                <a:ea typeface="+mn-ea"/>
                <a:cs typeface="+mn-cs"/>
              </a:rPr>
              <a:t>   </a:t>
            </a:r>
            <a:r>
              <a:rPr lang="x-none" sz="1800" kern="1200" smtClean="0">
                <a:solidFill>
                  <a:prstClr val="white"/>
                </a:solidFill>
                <a:latin typeface="Cobe-HeavyItalic" panose="020B0003040102080103" pitchFamily="34" charset="77"/>
                <a:ea typeface="+mn-ea"/>
                <a:cs typeface="+mn-cs"/>
              </a:rPr>
              <a:t>Họ </a:t>
            </a:r>
            <a:r>
              <a:rPr lang="x-none" sz="1800" kern="1200">
                <a:solidFill>
                  <a:prstClr val="white"/>
                </a:solidFill>
                <a:latin typeface="Cobe-HeavyItalic" panose="020B0003040102080103" pitchFamily="34" charset="77"/>
                <a:ea typeface="+mn-ea"/>
                <a:cs typeface="+mn-cs"/>
              </a:rPr>
              <a:t>và </a:t>
            </a:r>
            <a:r>
              <a:rPr lang="x-none" sz="1800" kern="1200" smtClean="0">
                <a:solidFill>
                  <a:prstClr val="white"/>
                </a:solidFill>
                <a:latin typeface="Cobe-HeavyItalic" panose="020B0003040102080103" pitchFamily="34" charset="77"/>
                <a:ea typeface="+mn-ea"/>
                <a:cs typeface="+mn-cs"/>
              </a:rPr>
              <a:t>tên</a:t>
            </a:r>
            <a:r>
              <a:rPr lang="en-US" sz="1800" kern="1200" smtClean="0">
                <a:solidFill>
                  <a:prstClr val="white"/>
                </a:solidFill>
                <a:latin typeface="Cobe-HeavyItalic" panose="020B0003040102080103" pitchFamily="34" charset="77"/>
                <a:ea typeface="+mn-ea"/>
                <a:cs typeface="+mn-cs"/>
              </a:rPr>
              <a:t>: Bùi Thị Mai Linh</a:t>
            </a:r>
            <a:r>
              <a:rPr lang="x-none" sz="1800" kern="1200">
                <a:solidFill>
                  <a:prstClr val="white"/>
                </a:solidFill>
                <a:latin typeface="Cobe-HeavyItalic" panose="020B0003040102080103" pitchFamily="34" charset="77"/>
                <a:ea typeface="+mn-ea"/>
                <a:cs typeface="+mn-cs"/>
              </a:rPr>
              <a:t>	</a:t>
            </a:r>
            <a:r>
              <a:rPr lang="x-none" sz="1800" kern="1200" smtClean="0">
                <a:solidFill>
                  <a:prstClr val="white"/>
                </a:solidFill>
                <a:latin typeface="Cobe-HeavyItalic" panose="020B0003040102080103" pitchFamily="34" charset="77"/>
                <a:ea typeface="+mn-ea"/>
                <a:cs typeface="+mn-cs"/>
              </a:rPr>
              <a:t>			</a:t>
            </a:r>
            <a:r>
              <a:rPr lang="en-US" sz="1800" kern="1200" smtClean="0">
                <a:solidFill>
                  <a:prstClr val="white"/>
                </a:solidFill>
                <a:latin typeface="Cobe-HeavyItalic" panose="020B0003040102080103" pitchFamily="34" charset="77"/>
                <a:ea typeface="+mn-ea"/>
                <a:cs typeface="+mn-cs"/>
              </a:rPr>
              <a:t>   </a:t>
            </a:r>
            <a:r>
              <a:rPr lang="x-none" sz="1800" kern="1200" smtClean="0">
                <a:solidFill>
                  <a:prstClr val="white"/>
                </a:solidFill>
                <a:latin typeface="Cobe-HeavyItalic" panose="020B0003040102080103" pitchFamily="34" charset="77"/>
                <a:ea typeface="+mn-ea"/>
                <a:cs typeface="+mn-cs"/>
              </a:rPr>
              <a:t>Họ và tên</a:t>
            </a:r>
            <a:r>
              <a:rPr lang="en-US" sz="1800" kern="1200" smtClean="0">
                <a:solidFill>
                  <a:prstClr val="white"/>
                </a:solidFill>
                <a:latin typeface="Cobe-HeavyItalic" panose="020B0003040102080103" pitchFamily="34" charset="77"/>
                <a:ea typeface="+mn-ea"/>
                <a:cs typeface="+mn-cs"/>
              </a:rPr>
              <a:t>: Hồ Phương Thảo</a:t>
            </a:r>
            <a:r>
              <a:rPr lang="x-none" sz="1800" kern="1200" smtClean="0">
                <a:solidFill>
                  <a:prstClr val="white"/>
                </a:solidFill>
                <a:latin typeface="Cobe-HeavyItalic" panose="020B0003040102080103" pitchFamily="34" charset="77"/>
                <a:ea typeface="+mn-ea"/>
                <a:cs typeface="+mn-cs"/>
              </a:rPr>
              <a:t>			</a:t>
            </a:r>
            <a:endParaRPr lang="en-US" sz="1800" kern="1200" smtClean="0">
              <a:solidFill>
                <a:prstClr val="white"/>
              </a:solidFill>
              <a:latin typeface="Cobe-HeavyItalic" panose="020B0003040102080103" pitchFamily="34" charset="77"/>
              <a:ea typeface="+mn-ea"/>
              <a:cs typeface="+mn-cs"/>
            </a:endParaRPr>
          </a:p>
          <a:p>
            <a:pPr defTabSz="685783">
              <a:buClrTx/>
            </a:pPr>
            <a:r>
              <a:rPr lang="en-US" sz="1800" kern="1200">
                <a:solidFill>
                  <a:prstClr val="white"/>
                </a:solidFill>
                <a:latin typeface="Cobe-HeavyItalic" panose="020B0003040102080103" pitchFamily="34" charset="77"/>
                <a:ea typeface="+mn-ea"/>
                <a:cs typeface="+mn-cs"/>
              </a:rPr>
              <a:t> </a:t>
            </a:r>
            <a:r>
              <a:rPr lang="en-US" sz="1800" kern="1200" smtClean="0">
                <a:solidFill>
                  <a:prstClr val="white"/>
                </a:solidFill>
                <a:latin typeface="Cobe-HeavyItalic" panose="020B0003040102080103" pitchFamily="34" charset="77"/>
                <a:ea typeface="+mn-ea"/>
                <a:cs typeface="+mn-cs"/>
              </a:rPr>
              <a:t>             </a:t>
            </a:r>
            <a:r>
              <a:rPr lang="x-none" sz="1800" kern="1200" smtClean="0">
                <a:solidFill>
                  <a:prstClr val="white"/>
                </a:solidFill>
                <a:latin typeface="Cobe-HeavyItalic" panose="020B0003040102080103" pitchFamily="34" charset="77"/>
                <a:ea typeface="+mn-ea"/>
                <a:cs typeface="+mn-cs"/>
              </a:rPr>
              <a:t>Họ </a:t>
            </a:r>
            <a:r>
              <a:rPr lang="x-none" sz="1800" kern="1200">
                <a:solidFill>
                  <a:prstClr val="white"/>
                </a:solidFill>
                <a:latin typeface="Cobe-HeavyItalic" panose="020B0003040102080103" pitchFamily="34" charset="77"/>
                <a:ea typeface="+mn-ea"/>
                <a:cs typeface="+mn-cs"/>
              </a:rPr>
              <a:t>và </a:t>
            </a:r>
            <a:r>
              <a:rPr lang="x-none" sz="1800" kern="1200" smtClean="0">
                <a:solidFill>
                  <a:prstClr val="white"/>
                </a:solidFill>
                <a:latin typeface="Cobe-HeavyItalic" panose="020B0003040102080103" pitchFamily="34" charset="77"/>
                <a:ea typeface="+mn-ea"/>
                <a:cs typeface="+mn-cs"/>
              </a:rPr>
              <a:t>tên</a:t>
            </a:r>
            <a:r>
              <a:rPr lang="en-US" sz="1800" kern="1200" smtClean="0">
                <a:solidFill>
                  <a:prstClr val="white"/>
                </a:solidFill>
                <a:latin typeface="Cobe-HeavyItalic" panose="020B0003040102080103" pitchFamily="34" charset="77"/>
                <a:ea typeface="+mn-ea"/>
                <a:cs typeface="+mn-cs"/>
              </a:rPr>
              <a:t>: Lý Hà Phương</a:t>
            </a:r>
            <a:endParaRPr lang="x-none" sz="1800" kern="1200">
              <a:solidFill>
                <a:prstClr val="white"/>
              </a:solidFill>
              <a:latin typeface="Cobe-HeavyItalic" panose="020B0003040102080103" pitchFamily="34" charset="77"/>
              <a:ea typeface="+mn-ea"/>
              <a:cs typeface="+mn-cs"/>
            </a:endParaRPr>
          </a:p>
          <a:p>
            <a:pPr defTabSz="685783">
              <a:buClrTx/>
            </a:pPr>
            <a:r>
              <a:rPr lang="x-none" sz="1800" kern="1200">
                <a:solidFill>
                  <a:prstClr val="white"/>
                </a:solidFill>
                <a:latin typeface="Cobe-HeavyItalic" panose="020B0003040102080103" pitchFamily="34" charset="77"/>
                <a:ea typeface="+mn-ea"/>
                <a:cs typeface="+mn-cs"/>
              </a:rPr>
              <a:t>	</a:t>
            </a:r>
            <a:r>
              <a:rPr lang="en-US" sz="1800" kern="1200" smtClean="0">
                <a:solidFill>
                  <a:prstClr val="white"/>
                </a:solidFill>
                <a:latin typeface="Cobe-HeavyItalic" panose="020B0003040102080103" pitchFamily="34" charset="77"/>
                <a:ea typeface="+mn-ea"/>
                <a:cs typeface="+mn-cs"/>
              </a:rPr>
              <a:t>   </a:t>
            </a:r>
            <a:r>
              <a:rPr lang="x-none" sz="1800" kern="1200" smtClean="0">
                <a:solidFill>
                  <a:prstClr val="white"/>
                </a:solidFill>
                <a:latin typeface="Cobe-HeavyItalic" panose="020B0003040102080103" pitchFamily="34" charset="77"/>
                <a:ea typeface="+mn-ea"/>
                <a:cs typeface="+mn-cs"/>
              </a:rPr>
              <a:t>Họ </a:t>
            </a:r>
            <a:r>
              <a:rPr lang="x-none" sz="1800" kern="1200">
                <a:solidFill>
                  <a:prstClr val="white"/>
                </a:solidFill>
                <a:latin typeface="Cobe-HeavyItalic" panose="020B0003040102080103" pitchFamily="34" charset="77"/>
                <a:ea typeface="+mn-ea"/>
                <a:cs typeface="+mn-cs"/>
              </a:rPr>
              <a:t>và </a:t>
            </a:r>
            <a:r>
              <a:rPr lang="x-none" sz="1800" kern="1200" smtClean="0">
                <a:solidFill>
                  <a:prstClr val="white"/>
                </a:solidFill>
                <a:latin typeface="Cobe-HeavyItalic" panose="020B0003040102080103" pitchFamily="34" charset="77"/>
                <a:ea typeface="+mn-ea"/>
                <a:cs typeface="+mn-cs"/>
              </a:rPr>
              <a:t>tên</a:t>
            </a:r>
            <a:r>
              <a:rPr lang="en-US" sz="1800" kern="1200" smtClean="0">
                <a:solidFill>
                  <a:prstClr val="white"/>
                </a:solidFill>
                <a:latin typeface="Cobe-HeavyItalic" panose="020B0003040102080103" pitchFamily="34" charset="77"/>
                <a:ea typeface="+mn-ea"/>
                <a:cs typeface="+mn-cs"/>
              </a:rPr>
              <a:t>: Lê Thu Hằng</a:t>
            </a:r>
          </a:p>
          <a:p>
            <a:pPr defTabSz="685783">
              <a:buClrTx/>
            </a:pPr>
            <a:r>
              <a:rPr lang="en-US" sz="1800" kern="1200" smtClean="0">
                <a:solidFill>
                  <a:prstClr val="white"/>
                </a:solidFill>
                <a:latin typeface="Cobe-HeavyItalic" panose="020B0003040102080103" pitchFamily="34" charset="77"/>
                <a:ea typeface="+mn-ea"/>
                <a:cs typeface="+mn-cs"/>
              </a:rPr>
              <a:t>              </a:t>
            </a:r>
            <a:r>
              <a:rPr lang="x-none" sz="1800" kern="1200" smtClean="0">
                <a:solidFill>
                  <a:prstClr val="white"/>
                </a:solidFill>
                <a:latin typeface="Cobe-HeavyItalic" panose="020B0003040102080103" pitchFamily="34" charset="77"/>
              </a:rPr>
              <a:t>Họ </a:t>
            </a:r>
            <a:r>
              <a:rPr lang="x-none" sz="1800" kern="1200">
                <a:solidFill>
                  <a:prstClr val="white"/>
                </a:solidFill>
                <a:latin typeface="Cobe-HeavyItalic" panose="020B0003040102080103" pitchFamily="34" charset="77"/>
              </a:rPr>
              <a:t>và tên</a:t>
            </a:r>
            <a:r>
              <a:rPr lang="en-US" sz="1800" kern="1200">
                <a:solidFill>
                  <a:prstClr val="white"/>
                </a:solidFill>
                <a:latin typeface="Cobe-HeavyItalic" panose="020B0003040102080103" pitchFamily="34" charset="77"/>
              </a:rPr>
              <a:t>: </a:t>
            </a:r>
            <a:r>
              <a:rPr lang="en-US" sz="1800" kern="1200" smtClean="0">
                <a:solidFill>
                  <a:prstClr val="white"/>
                </a:solidFill>
                <a:latin typeface="Cobe-HeavyItalic" panose="020B0003040102080103" pitchFamily="34" charset="77"/>
              </a:rPr>
              <a:t>Nguyễn Xuân Hoàng</a:t>
            </a:r>
            <a:r>
              <a:rPr lang="x-none" sz="1800" kern="1200">
                <a:solidFill>
                  <a:prstClr val="white"/>
                </a:solidFill>
                <a:latin typeface="Cobe-HeavyItalic" panose="020B0003040102080103" pitchFamily="34" charset="77"/>
                <a:ea typeface="+mn-ea"/>
                <a:cs typeface="+mn-cs"/>
              </a:rPr>
              <a:t>		</a:t>
            </a:r>
            <a:r>
              <a:rPr lang="x-none" sz="1800" kern="1200">
                <a:solidFill>
                  <a:prstClr val="white"/>
                </a:solidFill>
                <a:latin typeface="Cobe-HeavyItalic" panose="020B0003040102080103" pitchFamily="34" charset="77"/>
                <a:ea typeface="+mn-ea"/>
                <a:cs typeface="+mn-cs"/>
              </a:rPr>
              <a:t>	</a:t>
            </a:r>
            <a:endParaRPr lang="x-none" sz="1800" kern="1200">
              <a:solidFill>
                <a:prstClr val="white"/>
              </a:solidFill>
              <a:latin typeface="Cobe-HeavyItalic" panose="020B0003040102080103" pitchFamily="34" charset="77"/>
              <a:ea typeface="+mn-ea"/>
              <a:cs typeface="+mn-cs"/>
            </a:endParaRPr>
          </a:p>
          <a:p>
            <a:pPr defTabSz="685783">
              <a:buClrTx/>
            </a:pPr>
            <a:endParaRPr lang="x-none" sz="1800" kern="1200">
              <a:solidFill>
                <a:prstClr val="white"/>
              </a:solidFill>
              <a:latin typeface="Cobe-HeavyItalic" panose="020B0003040102080103" pitchFamily="34" charset="77"/>
              <a:ea typeface="+mn-ea"/>
              <a:cs typeface="+mn-cs"/>
            </a:endParaRPr>
          </a:p>
          <a:p>
            <a:pPr defTabSz="685783">
              <a:buClrTx/>
            </a:pPr>
            <a:endParaRPr lang="x-none" sz="1800" kern="1200">
              <a:solidFill>
                <a:prstClr val="white"/>
              </a:solidFill>
              <a:latin typeface="Cobe-HeavyItalic" panose="020B0003040102080103" pitchFamily="34" charset="77"/>
              <a:ea typeface="+mn-ea"/>
              <a:cs typeface="+mn-cs"/>
            </a:endParaRPr>
          </a:p>
          <a:p>
            <a:pPr defTabSz="685783">
              <a:buClrTx/>
            </a:pPr>
            <a:endParaRPr lang="x-none" sz="1800" kern="1200">
              <a:solidFill>
                <a:prstClr val="white"/>
              </a:solidFill>
              <a:latin typeface="Cobe-HeavyItalic" panose="020B0003040102080103" pitchFamily="34" charset="77"/>
              <a:ea typeface="+mn-ea"/>
              <a:cs typeface="+mn-cs"/>
            </a:endParaRPr>
          </a:p>
          <a:p>
            <a:pPr defTabSz="685783">
              <a:buClrTx/>
            </a:pPr>
            <a:endParaRPr lang="x-none" sz="1800" kern="1200">
              <a:solidFill>
                <a:prstClr val="white"/>
              </a:solidFill>
              <a:latin typeface="Cobe-HeavyItalic" panose="020B0003040102080103" pitchFamily="34" charset="77"/>
              <a:ea typeface="+mn-ea"/>
              <a:cs typeface="+mn-cs"/>
            </a:endParaRPr>
          </a:p>
          <a:p>
            <a:pPr defTabSz="685783">
              <a:buClrTx/>
            </a:pPr>
            <a:endParaRPr lang="x-none" sz="1800" kern="1200">
              <a:solidFill>
                <a:prstClr val="white"/>
              </a:solidFill>
              <a:latin typeface="Cobe-HeavyItalic" panose="020B0003040102080103" pitchFamily="34" charset="77"/>
              <a:ea typeface="+mn-ea"/>
              <a:cs typeface="+mn-cs"/>
            </a:endParaRPr>
          </a:p>
          <a:p>
            <a:pPr defTabSz="685783">
              <a:buClrTx/>
            </a:pPr>
            <a:endParaRPr lang="x-none" sz="1800" kern="1200">
              <a:solidFill>
                <a:prstClr val="white"/>
              </a:solidFill>
              <a:latin typeface="Cobe-HeavyItalic" panose="020B0003040102080103" pitchFamily="34" charset="77"/>
              <a:ea typeface="+mn-ea"/>
              <a:cs typeface="+mn-cs"/>
            </a:endParaRPr>
          </a:p>
          <a:p>
            <a:pPr defTabSz="685783">
              <a:buClrTx/>
            </a:pPr>
            <a:endParaRPr lang="x-none" sz="1800" kern="1200">
              <a:solidFill>
                <a:prstClr val="white"/>
              </a:solidFill>
              <a:latin typeface="Cobe-HeavyItalic" panose="020B0003040102080103" pitchFamily="34" charset="77"/>
              <a:ea typeface="+mn-ea"/>
              <a:cs typeface="+mn-cs"/>
            </a:endParaRPr>
          </a:p>
          <a:p>
            <a:pPr algn="ctr" defTabSz="685783">
              <a:buClrTx/>
            </a:pPr>
            <a:endParaRPr lang="x-none" sz="1800" kern="1200">
              <a:solidFill>
                <a:prstClr val="white"/>
              </a:solidFill>
              <a:latin typeface="Cobe-HeavyItalic" panose="020B0003040102080103" pitchFamily="34" charset="77"/>
              <a:ea typeface="+mn-ea"/>
              <a:cs typeface="+mn-cs"/>
            </a:endParaRPr>
          </a:p>
          <a:p>
            <a:pPr algn="ctr" defTabSz="685783">
              <a:buClrTx/>
            </a:pPr>
            <a:r>
              <a:rPr lang="x-none" sz="1800" kern="1200">
                <a:solidFill>
                  <a:prstClr val="white"/>
                </a:solidFill>
                <a:latin typeface="Cobe-HeavyItalic" panose="020B0003040102080103" pitchFamily="34" charset="77"/>
                <a:ea typeface="+mn-ea"/>
                <a:cs typeface="+mn-cs"/>
              </a:rPr>
              <a:t>THANKS FOR WATCHING!</a:t>
            </a:r>
          </a:p>
        </p:txBody>
      </p:sp>
    </p:spTree>
    <p:extLst>
      <p:ext uri="{BB962C8B-B14F-4D97-AF65-F5344CB8AC3E}">
        <p14:creationId xmlns:p14="http://schemas.microsoft.com/office/powerpoint/2010/main" val="2952071586"/>
      </p:ext>
    </p:extLst>
  </p:cSld>
  <p:clrMapOvr>
    <a:masterClrMapping/>
  </p:clrMapOvr>
  <p:transition spd="slow">
    <p:fade thruBlk="1"/>
    <p:sndAc>
      <p:stSnd>
        <p:snd r:embed="rId2" name="0224(1).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grpId="0" nodeType="withEffect">
                                  <p:stCondLst>
                                    <p:cond delay="0"/>
                                  </p:stCondLst>
                                  <p:childTnLst>
                                    <p:animMotion origin="layout" path="M 0 4.07407E-6 L 0 -2.01528 " pathEditMode="relative" rAng="0" ptsTypes="AA">
                                      <p:cBhvr>
                                        <p:cTn id="6" dur="15000" fill="hold"/>
                                        <p:tgtEl>
                                          <p:spTgt spid="3"/>
                                        </p:tgtEl>
                                        <p:attrNameLst>
                                          <p:attrName>ppt_x</p:attrName>
                                          <p:attrName>ppt_y</p:attrName>
                                        </p:attrNameLst>
                                      </p:cBhvr>
                                      <p:rCtr x="0" y="-100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idx="2"/>
          </p:nvPr>
        </p:nvSpPr>
        <p:spPr>
          <a:xfrm>
            <a:off x="713221" y="1081450"/>
            <a:ext cx="1437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7" name="Google Shape;217;p31"/>
          <p:cNvSpPr txBox="1">
            <a:spLocks noGrp="1"/>
          </p:cNvSpPr>
          <p:nvPr>
            <p:ph type="title"/>
          </p:nvPr>
        </p:nvSpPr>
        <p:spPr>
          <a:xfrm>
            <a:off x="742126" y="2123850"/>
            <a:ext cx="4365300" cy="16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a:t>Tình hình xuất khẩu cà phê những năm gần đây</a:t>
            </a:r>
            <a:endParaRPr sz="3400"/>
          </a:p>
        </p:txBody>
      </p:sp>
      <p:pic>
        <p:nvPicPr>
          <p:cNvPr id="218" name="Google Shape;218;p31"/>
          <p:cNvPicPr preferRelativeResize="0"/>
          <p:nvPr/>
        </p:nvPicPr>
        <p:blipFill rotWithShape="1">
          <a:blip r:embed="rId3">
            <a:alphaModFix/>
          </a:blip>
          <a:srcRect l="38386" r="14823"/>
          <a:stretch/>
        </p:blipFill>
        <p:spPr>
          <a:xfrm>
            <a:off x="5296150" y="-30775"/>
            <a:ext cx="3847848" cy="4626050"/>
          </a:xfrm>
          <a:prstGeom prst="rect">
            <a:avLst/>
          </a:prstGeom>
          <a:noFill/>
          <a:ln>
            <a:noFill/>
          </a:ln>
        </p:spPr>
      </p:pic>
      <p:cxnSp>
        <p:nvCxnSpPr>
          <p:cNvPr id="219" name="Google Shape;219;p31"/>
          <p:cNvCxnSpPr/>
          <p:nvPr/>
        </p:nvCxnSpPr>
        <p:spPr>
          <a:xfrm>
            <a:off x="827450" y="2059850"/>
            <a:ext cx="3725400" cy="0"/>
          </a:xfrm>
          <a:prstGeom prst="straightConnector1">
            <a:avLst/>
          </a:prstGeom>
          <a:noFill/>
          <a:ln w="9525" cap="flat" cmpd="sng">
            <a:solidFill>
              <a:schemeClr val="dk1"/>
            </a:solidFill>
            <a:prstDash val="solid"/>
            <a:round/>
            <a:headEnd type="none" w="med" len="med"/>
            <a:tailEnd type="none" w="med" len="med"/>
          </a:ln>
        </p:spPr>
      </p:cxnSp>
      <p:pic>
        <p:nvPicPr>
          <p:cNvPr id="220" name="Google Shape;220;p31"/>
          <p:cNvPicPr preferRelativeResize="0"/>
          <p:nvPr/>
        </p:nvPicPr>
        <p:blipFill>
          <a:blip r:embed="rId4">
            <a:alphaModFix/>
          </a:blip>
          <a:stretch>
            <a:fillRect/>
          </a:stretch>
        </p:blipFill>
        <p:spPr>
          <a:xfrm>
            <a:off x="3719450" y="603150"/>
            <a:ext cx="829471" cy="491694"/>
          </a:xfrm>
          <a:prstGeom prst="rect">
            <a:avLst/>
          </a:prstGeom>
          <a:noFill/>
          <a:ln>
            <a:noFill/>
          </a:ln>
        </p:spPr>
      </p:pic>
      <p:pic>
        <p:nvPicPr>
          <p:cNvPr id="221" name="Google Shape;221;p31"/>
          <p:cNvPicPr preferRelativeResize="0"/>
          <p:nvPr/>
        </p:nvPicPr>
        <p:blipFill rotWithShape="1">
          <a:blip r:embed="rId5">
            <a:alphaModFix/>
          </a:blip>
          <a:srcRect l="-4176" r="76462"/>
          <a:stretch/>
        </p:blipFill>
        <p:spPr>
          <a:xfrm>
            <a:off x="4062300" y="843267"/>
            <a:ext cx="829476" cy="6342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136500" y="324300"/>
            <a:ext cx="887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Tình hình xuất khẩu cà phê những năm gần đây</a:t>
            </a:r>
            <a:endParaRPr sz="28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7" name="Google Shape;227;p32"/>
          <p:cNvSpPr txBox="1">
            <a:spLocks noGrp="1"/>
          </p:cNvSpPr>
          <p:nvPr>
            <p:ph type="subTitle" idx="2"/>
          </p:nvPr>
        </p:nvSpPr>
        <p:spPr>
          <a:xfrm>
            <a:off x="46900" y="1594038"/>
            <a:ext cx="3149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t>Kim ngạch xuất khẩu 5 năm gần đây</a:t>
            </a:r>
            <a:endParaRPr sz="1800"/>
          </a:p>
        </p:txBody>
      </p:sp>
      <p:sp>
        <p:nvSpPr>
          <p:cNvPr id="228" name="Google Shape;228;p32"/>
          <p:cNvSpPr txBox="1">
            <a:spLocks noGrp="1"/>
          </p:cNvSpPr>
          <p:nvPr>
            <p:ph type="subTitle" idx="4"/>
          </p:nvPr>
        </p:nvSpPr>
        <p:spPr>
          <a:xfrm>
            <a:off x="28900" y="3093113"/>
            <a:ext cx="3185700" cy="8097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800"/>
              <a:t>Sản lượng các loại cà phê chính trong 5 năm gần đây</a:t>
            </a:r>
            <a:endParaRPr sz="1800"/>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229" name="Google Shape;229;p32"/>
          <p:cNvSpPr txBox="1">
            <a:spLocks noGrp="1"/>
          </p:cNvSpPr>
          <p:nvPr>
            <p:ph type="subTitle" idx="6"/>
          </p:nvPr>
        </p:nvSpPr>
        <p:spPr>
          <a:xfrm>
            <a:off x="5880200" y="1592463"/>
            <a:ext cx="3525300" cy="8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Các thị trường xuất khẩu cà phê chính của Việt Nam 5 năm gần đây</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0" name="Google Shape;230;p32"/>
          <p:cNvSpPr txBox="1">
            <a:spLocks noGrp="1"/>
          </p:cNvSpPr>
          <p:nvPr>
            <p:ph type="subTitle" idx="8"/>
          </p:nvPr>
        </p:nvSpPr>
        <p:spPr>
          <a:xfrm>
            <a:off x="5928475" y="3247700"/>
            <a:ext cx="2701800" cy="6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Diện tích trồng cà phê một số tỉnh thành</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1" name="Google Shape;231;p32"/>
          <p:cNvSpPr/>
          <p:nvPr/>
        </p:nvSpPr>
        <p:spPr>
          <a:xfrm>
            <a:off x="3373625" y="1513175"/>
            <a:ext cx="2470500" cy="247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3263813" y="1556316"/>
            <a:ext cx="882000" cy="8820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4998200" y="1556328"/>
            <a:ext cx="882000" cy="8820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3263813" y="3058466"/>
            <a:ext cx="882000" cy="8820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4998188" y="3058466"/>
            <a:ext cx="882000" cy="8820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5239637" y="3239268"/>
            <a:ext cx="399090" cy="520381"/>
          </a:xfrm>
          <a:custGeom>
            <a:avLst/>
            <a:gdLst/>
            <a:ahLst/>
            <a:cxnLst/>
            <a:rect l="l" t="t" r="r" b="b"/>
            <a:pathLst>
              <a:path w="13362" h="17423" extrusionOk="0">
                <a:moveTo>
                  <a:pt x="4835" y="556"/>
                </a:moveTo>
                <a:cubicBezTo>
                  <a:pt x="5091" y="556"/>
                  <a:pt x="5299" y="764"/>
                  <a:pt x="5299" y="1020"/>
                </a:cubicBezTo>
                <a:cubicBezTo>
                  <a:pt x="5299" y="1276"/>
                  <a:pt x="5091" y="1484"/>
                  <a:pt x="4835" y="1484"/>
                </a:cubicBezTo>
                <a:cubicBezTo>
                  <a:pt x="4579" y="1484"/>
                  <a:pt x="4371" y="1276"/>
                  <a:pt x="4371" y="1020"/>
                </a:cubicBezTo>
                <a:cubicBezTo>
                  <a:pt x="4371" y="764"/>
                  <a:pt x="4579" y="556"/>
                  <a:pt x="4835" y="556"/>
                </a:cubicBezTo>
                <a:close/>
                <a:moveTo>
                  <a:pt x="4835" y="3159"/>
                </a:moveTo>
                <a:cubicBezTo>
                  <a:pt x="6651" y="3159"/>
                  <a:pt x="8150" y="4213"/>
                  <a:pt x="8337" y="5561"/>
                </a:cubicBezTo>
                <a:lnTo>
                  <a:pt x="1332" y="5561"/>
                </a:lnTo>
                <a:cubicBezTo>
                  <a:pt x="1521" y="4213"/>
                  <a:pt x="3018" y="3159"/>
                  <a:pt x="4835" y="3159"/>
                </a:cubicBezTo>
                <a:close/>
                <a:moveTo>
                  <a:pt x="9514" y="7229"/>
                </a:moveTo>
                <a:lnTo>
                  <a:pt x="9514" y="7785"/>
                </a:lnTo>
                <a:lnTo>
                  <a:pt x="8912" y="7785"/>
                </a:lnTo>
                <a:lnTo>
                  <a:pt x="8912" y="7229"/>
                </a:lnTo>
                <a:close/>
                <a:moveTo>
                  <a:pt x="9782" y="8342"/>
                </a:moveTo>
                <a:cubicBezTo>
                  <a:pt x="10233" y="8342"/>
                  <a:pt x="10677" y="8627"/>
                  <a:pt x="11036" y="9147"/>
                </a:cubicBezTo>
                <a:cubicBezTo>
                  <a:pt x="11460" y="9762"/>
                  <a:pt x="11693" y="10595"/>
                  <a:pt x="11693" y="11492"/>
                </a:cubicBezTo>
                <a:cubicBezTo>
                  <a:pt x="11693" y="12389"/>
                  <a:pt x="11460" y="13223"/>
                  <a:pt x="11036" y="13836"/>
                </a:cubicBezTo>
                <a:cubicBezTo>
                  <a:pt x="10679" y="14357"/>
                  <a:pt x="10233" y="14643"/>
                  <a:pt x="9782" y="14643"/>
                </a:cubicBezTo>
                <a:lnTo>
                  <a:pt x="8912" y="14643"/>
                </a:lnTo>
                <a:lnTo>
                  <a:pt x="8912" y="8342"/>
                </a:lnTo>
                <a:close/>
                <a:moveTo>
                  <a:pt x="10071" y="7247"/>
                </a:moveTo>
                <a:cubicBezTo>
                  <a:pt x="10793" y="7337"/>
                  <a:pt x="11456" y="7780"/>
                  <a:pt x="11964" y="8516"/>
                </a:cubicBezTo>
                <a:cubicBezTo>
                  <a:pt x="12514" y="9315"/>
                  <a:pt x="12817" y="10371"/>
                  <a:pt x="12817" y="11492"/>
                </a:cubicBezTo>
                <a:cubicBezTo>
                  <a:pt x="12817" y="12613"/>
                  <a:pt x="12514" y="13669"/>
                  <a:pt x="11964" y="14468"/>
                </a:cubicBezTo>
                <a:cubicBezTo>
                  <a:pt x="11456" y="15205"/>
                  <a:pt x="10793" y="15648"/>
                  <a:pt x="10071" y="15738"/>
                </a:cubicBezTo>
                <a:lnTo>
                  <a:pt x="10071" y="15176"/>
                </a:lnTo>
                <a:cubicBezTo>
                  <a:pt x="10608" y="15084"/>
                  <a:pt x="11109" y="14729"/>
                  <a:pt x="11506" y="14152"/>
                </a:cubicBezTo>
                <a:cubicBezTo>
                  <a:pt x="11993" y="13445"/>
                  <a:pt x="12261" y="12502"/>
                  <a:pt x="12261" y="11492"/>
                </a:cubicBezTo>
                <a:cubicBezTo>
                  <a:pt x="12261" y="10484"/>
                  <a:pt x="11993" y="9539"/>
                  <a:pt x="11506" y="8832"/>
                </a:cubicBezTo>
                <a:cubicBezTo>
                  <a:pt x="11109" y="8255"/>
                  <a:pt x="10608" y="7901"/>
                  <a:pt x="10071" y="7809"/>
                </a:cubicBezTo>
                <a:lnTo>
                  <a:pt x="10071" y="7247"/>
                </a:lnTo>
                <a:close/>
                <a:moveTo>
                  <a:pt x="9516" y="15200"/>
                </a:moveTo>
                <a:lnTo>
                  <a:pt x="9516" y="15756"/>
                </a:lnTo>
                <a:lnTo>
                  <a:pt x="8912" y="15756"/>
                </a:lnTo>
                <a:lnTo>
                  <a:pt x="8912" y="15200"/>
                </a:lnTo>
                <a:close/>
                <a:moveTo>
                  <a:pt x="4835" y="1"/>
                </a:moveTo>
                <a:cubicBezTo>
                  <a:pt x="4273" y="1"/>
                  <a:pt x="3816" y="458"/>
                  <a:pt x="3816" y="1020"/>
                </a:cubicBezTo>
                <a:cubicBezTo>
                  <a:pt x="3816" y="1486"/>
                  <a:pt x="4130" y="1879"/>
                  <a:pt x="4556" y="2001"/>
                </a:cubicBezTo>
                <a:lnTo>
                  <a:pt x="4556" y="2610"/>
                </a:lnTo>
                <a:cubicBezTo>
                  <a:pt x="2556" y="2717"/>
                  <a:pt x="948" y="3978"/>
                  <a:pt x="774" y="5561"/>
                </a:cubicBezTo>
                <a:lnTo>
                  <a:pt x="294" y="5561"/>
                </a:lnTo>
                <a:cubicBezTo>
                  <a:pt x="191" y="5561"/>
                  <a:pt x="97" y="5618"/>
                  <a:pt x="49" y="5708"/>
                </a:cubicBezTo>
                <a:cubicBezTo>
                  <a:pt x="1" y="5798"/>
                  <a:pt x="6" y="5907"/>
                  <a:pt x="62" y="5993"/>
                </a:cubicBezTo>
                <a:lnTo>
                  <a:pt x="758" y="7035"/>
                </a:lnTo>
                <a:lnTo>
                  <a:pt x="758" y="8064"/>
                </a:lnTo>
                <a:cubicBezTo>
                  <a:pt x="758" y="8217"/>
                  <a:pt x="882" y="8341"/>
                  <a:pt x="1035" y="8341"/>
                </a:cubicBezTo>
                <a:cubicBezTo>
                  <a:pt x="1188" y="8341"/>
                  <a:pt x="1313" y="8217"/>
                  <a:pt x="1313" y="8064"/>
                </a:cubicBezTo>
                <a:lnTo>
                  <a:pt x="1313" y="6951"/>
                </a:lnTo>
                <a:cubicBezTo>
                  <a:pt x="1313" y="6896"/>
                  <a:pt x="1297" y="6843"/>
                  <a:pt x="1266" y="6796"/>
                </a:cubicBezTo>
                <a:lnTo>
                  <a:pt x="812" y="6117"/>
                </a:lnTo>
                <a:lnTo>
                  <a:pt x="973" y="6117"/>
                </a:lnTo>
                <a:cubicBezTo>
                  <a:pt x="994" y="6122"/>
                  <a:pt x="1014" y="6123"/>
                  <a:pt x="1035" y="6123"/>
                </a:cubicBezTo>
                <a:cubicBezTo>
                  <a:pt x="1056" y="6123"/>
                  <a:pt x="1076" y="6122"/>
                  <a:pt x="1096" y="6117"/>
                </a:cubicBezTo>
                <a:lnTo>
                  <a:pt x="4556" y="6117"/>
                </a:lnTo>
                <a:lnTo>
                  <a:pt x="4556" y="11213"/>
                </a:lnTo>
                <a:lnTo>
                  <a:pt x="2147" y="11213"/>
                </a:lnTo>
                <a:cubicBezTo>
                  <a:pt x="1994" y="11213"/>
                  <a:pt x="1869" y="11339"/>
                  <a:pt x="1869" y="11492"/>
                </a:cubicBezTo>
                <a:lnTo>
                  <a:pt x="1869" y="16033"/>
                </a:lnTo>
                <a:cubicBezTo>
                  <a:pt x="1869" y="16186"/>
                  <a:pt x="1994" y="16311"/>
                  <a:pt x="2147" y="16311"/>
                </a:cubicBezTo>
                <a:lnTo>
                  <a:pt x="7522" y="16311"/>
                </a:lnTo>
                <a:cubicBezTo>
                  <a:pt x="7675" y="16311"/>
                  <a:pt x="7801" y="16186"/>
                  <a:pt x="7801" y="16033"/>
                </a:cubicBezTo>
                <a:lnTo>
                  <a:pt x="7801" y="12605"/>
                </a:lnTo>
                <a:cubicBezTo>
                  <a:pt x="7801" y="12450"/>
                  <a:pt x="7675" y="12326"/>
                  <a:pt x="7522" y="12326"/>
                </a:cubicBezTo>
                <a:cubicBezTo>
                  <a:pt x="7369" y="12326"/>
                  <a:pt x="7244" y="12450"/>
                  <a:pt x="7244" y="12605"/>
                </a:cubicBezTo>
                <a:lnTo>
                  <a:pt x="7244" y="15754"/>
                </a:lnTo>
                <a:lnTo>
                  <a:pt x="2426" y="15754"/>
                </a:lnTo>
                <a:lnTo>
                  <a:pt x="2426" y="11770"/>
                </a:lnTo>
                <a:lnTo>
                  <a:pt x="4556" y="11770"/>
                </a:lnTo>
                <a:lnTo>
                  <a:pt x="4556" y="14643"/>
                </a:lnTo>
                <a:lnTo>
                  <a:pt x="3537" y="14643"/>
                </a:lnTo>
                <a:cubicBezTo>
                  <a:pt x="3384" y="14643"/>
                  <a:pt x="3260" y="14767"/>
                  <a:pt x="3260" y="14920"/>
                </a:cubicBezTo>
                <a:cubicBezTo>
                  <a:pt x="3260" y="15075"/>
                  <a:pt x="3384" y="15199"/>
                  <a:pt x="3537" y="15199"/>
                </a:cubicBezTo>
                <a:lnTo>
                  <a:pt x="6133" y="15199"/>
                </a:lnTo>
                <a:cubicBezTo>
                  <a:pt x="6286" y="15199"/>
                  <a:pt x="6410" y="15075"/>
                  <a:pt x="6410" y="14920"/>
                </a:cubicBezTo>
                <a:cubicBezTo>
                  <a:pt x="6410" y="14767"/>
                  <a:pt x="6286" y="14643"/>
                  <a:pt x="6133" y="14643"/>
                </a:cubicBezTo>
                <a:lnTo>
                  <a:pt x="5113" y="14643"/>
                </a:lnTo>
                <a:lnTo>
                  <a:pt x="5113" y="11770"/>
                </a:lnTo>
                <a:lnTo>
                  <a:pt x="7522" y="11770"/>
                </a:lnTo>
                <a:cubicBezTo>
                  <a:pt x="7675" y="11770"/>
                  <a:pt x="7801" y="11645"/>
                  <a:pt x="7801" y="11492"/>
                </a:cubicBezTo>
                <a:cubicBezTo>
                  <a:pt x="7801" y="11339"/>
                  <a:pt x="7675" y="11213"/>
                  <a:pt x="7522" y="11213"/>
                </a:cubicBezTo>
                <a:lnTo>
                  <a:pt x="5113" y="11213"/>
                </a:lnTo>
                <a:lnTo>
                  <a:pt x="5113" y="6117"/>
                </a:lnTo>
                <a:lnTo>
                  <a:pt x="8357" y="6117"/>
                </a:lnTo>
                <a:lnTo>
                  <a:pt x="8357" y="16867"/>
                </a:lnTo>
                <a:lnTo>
                  <a:pt x="1313" y="16867"/>
                </a:lnTo>
                <a:lnTo>
                  <a:pt x="1313" y="9175"/>
                </a:lnTo>
                <a:cubicBezTo>
                  <a:pt x="1313" y="9022"/>
                  <a:pt x="1189" y="8898"/>
                  <a:pt x="1035" y="8898"/>
                </a:cubicBezTo>
                <a:cubicBezTo>
                  <a:pt x="882" y="8898"/>
                  <a:pt x="758" y="9022"/>
                  <a:pt x="758" y="9175"/>
                </a:cubicBezTo>
                <a:lnTo>
                  <a:pt x="758" y="17146"/>
                </a:lnTo>
                <a:cubicBezTo>
                  <a:pt x="758" y="17299"/>
                  <a:pt x="882" y="17423"/>
                  <a:pt x="1035" y="17423"/>
                </a:cubicBezTo>
                <a:lnTo>
                  <a:pt x="8635" y="17423"/>
                </a:lnTo>
                <a:cubicBezTo>
                  <a:pt x="8788" y="17423"/>
                  <a:pt x="8912" y="17299"/>
                  <a:pt x="8912" y="17146"/>
                </a:cubicBezTo>
                <a:lnTo>
                  <a:pt x="8912" y="16311"/>
                </a:lnTo>
                <a:lnTo>
                  <a:pt x="9782" y="16311"/>
                </a:lnTo>
                <a:cubicBezTo>
                  <a:pt x="10798" y="16311"/>
                  <a:pt x="11730" y="15769"/>
                  <a:pt x="12410" y="14783"/>
                </a:cubicBezTo>
                <a:cubicBezTo>
                  <a:pt x="13023" y="13893"/>
                  <a:pt x="13361" y="12724"/>
                  <a:pt x="13361" y="11492"/>
                </a:cubicBezTo>
                <a:cubicBezTo>
                  <a:pt x="13361" y="10260"/>
                  <a:pt x="13023" y="9091"/>
                  <a:pt x="12410" y="8200"/>
                </a:cubicBezTo>
                <a:lnTo>
                  <a:pt x="12410" y="8202"/>
                </a:lnTo>
                <a:cubicBezTo>
                  <a:pt x="11730" y="7217"/>
                  <a:pt x="10798" y="6674"/>
                  <a:pt x="9782" y="6674"/>
                </a:cubicBezTo>
                <a:lnTo>
                  <a:pt x="8912" y="6674"/>
                </a:lnTo>
                <a:lnTo>
                  <a:pt x="8912" y="5840"/>
                </a:lnTo>
                <a:lnTo>
                  <a:pt x="8912" y="5837"/>
                </a:lnTo>
                <a:cubicBezTo>
                  <a:pt x="8906" y="4126"/>
                  <a:pt x="7228" y="2724"/>
                  <a:pt x="5113" y="2610"/>
                </a:cubicBezTo>
                <a:lnTo>
                  <a:pt x="5113" y="2001"/>
                </a:lnTo>
                <a:cubicBezTo>
                  <a:pt x="5540" y="1879"/>
                  <a:pt x="5854" y="1486"/>
                  <a:pt x="5854" y="1020"/>
                </a:cubicBezTo>
                <a:cubicBezTo>
                  <a:pt x="5854" y="458"/>
                  <a:pt x="5397" y="1"/>
                  <a:pt x="4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3554470" y="1737166"/>
            <a:ext cx="300676" cy="520292"/>
          </a:xfrm>
          <a:custGeom>
            <a:avLst/>
            <a:gdLst/>
            <a:ahLst/>
            <a:cxnLst/>
            <a:rect l="l" t="t" r="r" b="b"/>
            <a:pathLst>
              <a:path w="10067" h="17420" extrusionOk="0">
                <a:moveTo>
                  <a:pt x="5179" y="642"/>
                </a:moveTo>
                <a:lnTo>
                  <a:pt x="6309" y="1109"/>
                </a:lnTo>
                <a:lnTo>
                  <a:pt x="4986" y="1109"/>
                </a:lnTo>
                <a:lnTo>
                  <a:pt x="5179" y="642"/>
                </a:lnTo>
                <a:close/>
                <a:moveTo>
                  <a:pt x="7163" y="1666"/>
                </a:moveTo>
                <a:lnTo>
                  <a:pt x="6383" y="3547"/>
                </a:lnTo>
                <a:lnTo>
                  <a:pt x="4329" y="2697"/>
                </a:lnTo>
                <a:lnTo>
                  <a:pt x="4755" y="1666"/>
                </a:lnTo>
                <a:close/>
                <a:moveTo>
                  <a:pt x="4153" y="1665"/>
                </a:moveTo>
                <a:lnTo>
                  <a:pt x="3709" y="2740"/>
                </a:lnTo>
                <a:cubicBezTo>
                  <a:pt x="3680" y="2808"/>
                  <a:pt x="3680" y="2885"/>
                  <a:pt x="3709" y="2953"/>
                </a:cubicBezTo>
                <a:cubicBezTo>
                  <a:pt x="3736" y="3022"/>
                  <a:pt x="3791" y="3075"/>
                  <a:pt x="3858" y="3104"/>
                </a:cubicBezTo>
                <a:lnTo>
                  <a:pt x="4021" y="3170"/>
                </a:lnTo>
                <a:lnTo>
                  <a:pt x="2010" y="4003"/>
                </a:lnTo>
                <a:lnTo>
                  <a:pt x="1725" y="1665"/>
                </a:lnTo>
                <a:close/>
                <a:moveTo>
                  <a:pt x="4517" y="3565"/>
                </a:moveTo>
                <a:lnTo>
                  <a:pt x="5369" y="5619"/>
                </a:lnTo>
                <a:lnTo>
                  <a:pt x="3313" y="6470"/>
                </a:lnTo>
                <a:lnTo>
                  <a:pt x="2462" y="4415"/>
                </a:lnTo>
                <a:lnTo>
                  <a:pt x="4517" y="3565"/>
                </a:lnTo>
                <a:close/>
                <a:moveTo>
                  <a:pt x="8346" y="1666"/>
                </a:moveTo>
                <a:lnTo>
                  <a:pt x="7705" y="6928"/>
                </a:lnTo>
                <a:lnTo>
                  <a:pt x="7705" y="6928"/>
                </a:lnTo>
                <a:lnTo>
                  <a:pt x="7704" y="6927"/>
                </a:lnTo>
                <a:lnTo>
                  <a:pt x="5688" y="6091"/>
                </a:lnTo>
                <a:lnTo>
                  <a:pt x="5837" y="6030"/>
                </a:lnTo>
                <a:cubicBezTo>
                  <a:pt x="5979" y="5970"/>
                  <a:pt x="6047" y="5808"/>
                  <a:pt x="5989" y="5666"/>
                </a:cubicBezTo>
                <a:lnTo>
                  <a:pt x="5148" y="3639"/>
                </a:lnTo>
                <a:lnTo>
                  <a:pt x="6427" y="4169"/>
                </a:lnTo>
                <a:cubicBezTo>
                  <a:pt x="6462" y="4181"/>
                  <a:pt x="6498" y="4189"/>
                  <a:pt x="6533" y="4189"/>
                </a:cubicBezTo>
                <a:cubicBezTo>
                  <a:pt x="6643" y="4189"/>
                  <a:pt x="6746" y="4125"/>
                  <a:pt x="6791" y="4017"/>
                </a:cubicBezTo>
                <a:lnTo>
                  <a:pt x="7765" y="1666"/>
                </a:lnTo>
                <a:close/>
                <a:moveTo>
                  <a:pt x="5179" y="6479"/>
                </a:moveTo>
                <a:lnTo>
                  <a:pt x="7235" y="7331"/>
                </a:lnTo>
                <a:lnTo>
                  <a:pt x="6383" y="9386"/>
                </a:lnTo>
                <a:lnTo>
                  <a:pt x="4329" y="8536"/>
                </a:lnTo>
                <a:lnTo>
                  <a:pt x="5179" y="6479"/>
                </a:lnTo>
                <a:close/>
                <a:moveTo>
                  <a:pt x="9467" y="1665"/>
                </a:moveTo>
                <a:lnTo>
                  <a:pt x="7723" y="16004"/>
                </a:lnTo>
                <a:cubicBezTo>
                  <a:pt x="7665" y="16471"/>
                  <a:pt x="7221" y="16864"/>
                  <a:pt x="6752" y="16864"/>
                </a:cubicBezTo>
                <a:lnTo>
                  <a:pt x="3321" y="16864"/>
                </a:lnTo>
                <a:cubicBezTo>
                  <a:pt x="2850" y="16864"/>
                  <a:pt x="2406" y="16471"/>
                  <a:pt x="2350" y="16004"/>
                </a:cubicBezTo>
                <a:lnTo>
                  <a:pt x="606" y="1665"/>
                </a:lnTo>
                <a:lnTo>
                  <a:pt x="1164" y="1665"/>
                </a:lnTo>
                <a:lnTo>
                  <a:pt x="2259" y="10653"/>
                </a:lnTo>
                <a:cubicBezTo>
                  <a:pt x="2275" y="10795"/>
                  <a:pt x="2396" y="10898"/>
                  <a:pt x="2535" y="10898"/>
                </a:cubicBezTo>
                <a:cubicBezTo>
                  <a:pt x="2546" y="10898"/>
                  <a:pt x="2557" y="10898"/>
                  <a:pt x="2569" y="10896"/>
                </a:cubicBezTo>
                <a:cubicBezTo>
                  <a:pt x="2720" y="10877"/>
                  <a:pt x="2829" y="10738"/>
                  <a:pt x="2810" y="10587"/>
                </a:cubicBezTo>
                <a:lnTo>
                  <a:pt x="2143" y="5101"/>
                </a:lnTo>
                <a:lnTo>
                  <a:pt x="2907" y="6943"/>
                </a:lnTo>
                <a:cubicBezTo>
                  <a:pt x="2950" y="7049"/>
                  <a:pt x="3053" y="7114"/>
                  <a:pt x="3163" y="7114"/>
                </a:cubicBezTo>
                <a:cubicBezTo>
                  <a:pt x="3198" y="7114"/>
                  <a:pt x="3234" y="7107"/>
                  <a:pt x="3269" y="7093"/>
                </a:cubicBezTo>
                <a:lnTo>
                  <a:pt x="4543" y="6565"/>
                </a:lnTo>
                <a:lnTo>
                  <a:pt x="3709" y="8582"/>
                </a:lnTo>
                <a:cubicBezTo>
                  <a:pt x="3680" y="8650"/>
                  <a:pt x="3680" y="8726"/>
                  <a:pt x="3709" y="8795"/>
                </a:cubicBezTo>
                <a:cubicBezTo>
                  <a:pt x="3736" y="8863"/>
                  <a:pt x="3791" y="8917"/>
                  <a:pt x="3858" y="8945"/>
                </a:cubicBezTo>
                <a:lnTo>
                  <a:pt x="6427" y="10009"/>
                </a:lnTo>
                <a:cubicBezTo>
                  <a:pt x="6462" y="10024"/>
                  <a:pt x="6498" y="10030"/>
                  <a:pt x="6533" y="10030"/>
                </a:cubicBezTo>
                <a:cubicBezTo>
                  <a:pt x="6643" y="10030"/>
                  <a:pt x="6746" y="9966"/>
                  <a:pt x="6791" y="9859"/>
                </a:cubicBezTo>
                <a:lnTo>
                  <a:pt x="7583" y="7946"/>
                </a:lnTo>
                <a:lnTo>
                  <a:pt x="7583" y="7946"/>
                </a:lnTo>
                <a:lnTo>
                  <a:pt x="6805" y="14334"/>
                </a:lnTo>
                <a:cubicBezTo>
                  <a:pt x="6683" y="14452"/>
                  <a:pt x="6092" y="14640"/>
                  <a:pt x="5036" y="14640"/>
                </a:cubicBezTo>
                <a:cubicBezTo>
                  <a:pt x="3981" y="14640"/>
                  <a:pt x="3385" y="14450"/>
                  <a:pt x="3267" y="14336"/>
                </a:cubicBezTo>
                <a:lnTo>
                  <a:pt x="2945" y="11690"/>
                </a:lnTo>
                <a:cubicBezTo>
                  <a:pt x="2927" y="11548"/>
                  <a:pt x="2807" y="11445"/>
                  <a:pt x="2669" y="11445"/>
                </a:cubicBezTo>
                <a:cubicBezTo>
                  <a:pt x="2658" y="11445"/>
                  <a:pt x="2647" y="11446"/>
                  <a:pt x="2636" y="11447"/>
                </a:cubicBezTo>
                <a:cubicBezTo>
                  <a:pt x="2483" y="11466"/>
                  <a:pt x="2375" y="11605"/>
                  <a:pt x="2393" y="11758"/>
                </a:cubicBezTo>
                <a:lnTo>
                  <a:pt x="2723" y="14466"/>
                </a:lnTo>
                <a:cubicBezTo>
                  <a:pt x="2726" y="14495"/>
                  <a:pt x="2734" y="14523"/>
                  <a:pt x="2746" y="14548"/>
                </a:cubicBezTo>
                <a:cubicBezTo>
                  <a:pt x="3011" y="15133"/>
                  <a:pt x="4437" y="15196"/>
                  <a:pt x="5036" y="15196"/>
                </a:cubicBezTo>
                <a:cubicBezTo>
                  <a:pt x="5636" y="15196"/>
                  <a:pt x="7061" y="15133"/>
                  <a:pt x="7327" y="14548"/>
                </a:cubicBezTo>
                <a:cubicBezTo>
                  <a:pt x="7338" y="14523"/>
                  <a:pt x="7346" y="14495"/>
                  <a:pt x="7350" y="14466"/>
                </a:cubicBezTo>
                <a:lnTo>
                  <a:pt x="8907" y="1665"/>
                </a:lnTo>
                <a:close/>
                <a:moveTo>
                  <a:pt x="5032" y="0"/>
                </a:moveTo>
                <a:cubicBezTo>
                  <a:pt x="4915" y="0"/>
                  <a:pt x="4814" y="70"/>
                  <a:pt x="4771" y="172"/>
                </a:cubicBezTo>
                <a:lnTo>
                  <a:pt x="4383" y="1109"/>
                </a:lnTo>
                <a:lnTo>
                  <a:pt x="293" y="1109"/>
                </a:lnTo>
                <a:cubicBezTo>
                  <a:pt x="261" y="1109"/>
                  <a:pt x="229" y="1114"/>
                  <a:pt x="198" y="1125"/>
                </a:cubicBezTo>
                <a:cubicBezTo>
                  <a:pt x="69" y="1172"/>
                  <a:pt x="0" y="1297"/>
                  <a:pt x="15" y="1421"/>
                </a:cubicBezTo>
                <a:lnTo>
                  <a:pt x="1797" y="16072"/>
                </a:lnTo>
                <a:cubicBezTo>
                  <a:pt x="1887" y="16816"/>
                  <a:pt x="2572" y="17420"/>
                  <a:pt x="3321" y="17420"/>
                </a:cubicBezTo>
                <a:lnTo>
                  <a:pt x="6752" y="17420"/>
                </a:lnTo>
                <a:cubicBezTo>
                  <a:pt x="7501" y="17420"/>
                  <a:pt x="8184" y="16816"/>
                  <a:pt x="8274" y="16072"/>
                </a:cubicBezTo>
                <a:lnTo>
                  <a:pt x="10056" y="1421"/>
                </a:lnTo>
                <a:cubicBezTo>
                  <a:pt x="10066" y="1343"/>
                  <a:pt x="10042" y="1264"/>
                  <a:pt x="9989" y="1204"/>
                </a:cubicBezTo>
                <a:lnTo>
                  <a:pt x="9989" y="1202"/>
                </a:lnTo>
                <a:cubicBezTo>
                  <a:pt x="9936" y="1143"/>
                  <a:pt x="9860" y="1109"/>
                  <a:pt x="9781" y="1109"/>
                </a:cubicBezTo>
                <a:lnTo>
                  <a:pt x="7749" y="1109"/>
                </a:lnTo>
                <a:cubicBezTo>
                  <a:pt x="7734" y="1099"/>
                  <a:pt x="7720" y="1091"/>
                  <a:pt x="7704" y="1085"/>
                </a:cubicBezTo>
                <a:lnTo>
                  <a:pt x="5139" y="24"/>
                </a:lnTo>
                <a:cubicBezTo>
                  <a:pt x="5113" y="12"/>
                  <a:pt x="5084" y="3"/>
                  <a:pt x="5055" y="1"/>
                </a:cubicBezTo>
                <a:cubicBezTo>
                  <a:pt x="5047" y="1"/>
                  <a:pt x="5040" y="0"/>
                  <a:pt x="5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32"/>
          <p:cNvGrpSpPr/>
          <p:nvPr/>
        </p:nvGrpSpPr>
        <p:grpSpPr>
          <a:xfrm>
            <a:off x="5228234" y="1775840"/>
            <a:ext cx="421908" cy="442935"/>
            <a:chOff x="1049225" y="1955250"/>
            <a:chExt cx="353150" cy="370750"/>
          </a:xfrm>
        </p:grpSpPr>
        <p:sp>
          <p:nvSpPr>
            <p:cNvPr id="239" name="Google Shape;239;p32"/>
            <p:cNvSpPr/>
            <p:nvPr/>
          </p:nvSpPr>
          <p:spPr>
            <a:xfrm>
              <a:off x="1049225" y="1955250"/>
              <a:ext cx="353150" cy="370750"/>
            </a:xfrm>
            <a:custGeom>
              <a:avLst/>
              <a:gdLst/>
              <a:ahLst/>
              <a:cxnLst/>
              <a:rect l="l" t="t" r="r" b="b"/>
              <a:pathLst>
                <a:path w="14126" h="14830" extrusionOk="0">
                  <a:moveTo>
                    <a:pt x="12818" y="1669"/>
                  </a:moveTo>
                  <a:cubicBezTo>
                    <a:pt x="13034" y="1669"/>
                    <a:pt x="13225" y="1751"/>
                    <a:pt x="13359" y="1901"/>
                  </a:cubicBezTo>
                  <a:cubicBezTo>
                    <a:pt x="13493" y="2050"/>
                    <a:pt x="13554" y="2252"/>
                    <a:pt x="13530" y="2466"/>
                  </a:cubicBezTo>
                  <a:lnTo>
                    <a:pt x="12665" y="10264"/>
                  </a:lnTo>
                  <a:cubicBezTo>
                    <a:pt x="12612" y="10730"/>
                    <a:pt x="12259" y="11123"/>
                    <a:pt x="11892" y="11123"/>
                  </a:cubicBezTo>
                  <a:lnTo>
                    <a:pt x="11221" y="11123"/>
                  </a:lnTo>
                  <a:lnTo>
                    <a:pt x="10422" y="1669"/>
                  </a:lnTo>
                  <a:close/>
                  <a:moveTo>
                    <a:pt x="752" y="611"/>
                  </a:moveTo>
                  <a:lnTo>
                    <a:pt x="9861" y="1641"/>
                  </a:lnTo>
                  <a:lnTo>
                    <a:pt x="10688" y="11429"/>
                  </a:lnTo>
                  <a:cubicBezTo>
                    <a:pt x="10688" y="11430"/>
                    <a:pt x="10688" y="11432"/>
                    <a:pt x="10689" y="11433"/>
                  </a:cubicBezTo>
                  <a:lnTo>
                    <a:pt x="10783" y="12543"/>
                  </a:lnTo>
                  <a:cubicBezTo>
                    <a:pt x="10821" y="13005"/>
                    <a:pt x="10678" y="13440"/>
                    <a:pt x="10377" y="13767"/>
                  </a:cubicBezTo>
                  <a:cubicBezTo>
                    <a:pt x="10076" y="14094"/>
                    <a:pt x="9655" y="14272"/>
                    <a:pt x="9192" y="14272"/>
                  </a:cubicBezTo>
                  <a:lnTo>
                    <a:pt x="2333" y="14272"/>
                  </a:lnTo>
                  <a:cubicBezTo>
                    <a:pt x="1870" y="14272"/>
                    <a:pt x="1449" y="14094"/>
                    <a:pt x="1148" y="13767"/>
                  </a:cubicBezTo>
                  <a:cubicBezTo>
                    <a:pt x="849" y="13440"/>
                    <a:pt x="704" y="13005"/>
                    <a:pt x="744" y="12543"/>
                  </a:cubicBezTo>
                  <a:lnTo>
                    <a:pt x="1589" y="2527"/>
                  </a:lnTo>
                  <a:cubicBezTo>
                    <a:pt x="1594" y="2479"/>
                    <a:pt x="1586" y="2430"/>
                    <a:pt x="1565" y="2387"/>
                  </a:cubicBezTo>
                  <a:lnTo>
                    <a:pt x="752" y="611"/>
                  </a:lnTo>
                  <a:close/>
                  <a:moveTo>
                    <a:pt x="295" y="0"/>
                  </a:moveTo>
                  <a:cubicBezTo>
                    <a:pt x="207" y="0"/>
                    <a:pt x="123" y="43"/>
                    <a:pt x="69" y="116"/>
                  </a:cubicBezTo>
                  <a:cubicBezTo>
                    <a:pt x="11" y="197"/>
                    <a:pt x="0" y="303"/>
                    <a:pt x="42" y="395"/>
                  </a:cubicBezTo>
                  <a:lnTo>
                    <a:pt x="1029" y="2553"/>
                  </a:lnTo>
                  <a:lnTo>
                    <a:pt x="190" y="12496"/>
                  </a:lnTo>
                  <a:cubicBezTo>
                    <a:pt x="137" y="13115"/>
                    <a:pt x="332" y="13699"/>
                    <a:pt x="739" y="14142"/>
                  </a:cubicBezTo>
                  <a:cubicBezTo>
                    <a:pt x="1147" y="14585"/>
                    <a:pt x="1712" y="14829"/>
                    <a:pt x="2333" y="14829"/>
                  </a:cubicBezTo>
                  <a:lnTo>
                    <a:pt x="9190" y="14829"/>
                  </a:lnTo>
                  <a:cubicBezTo>
                    <a:pt x="9812" y="14829"/>
                    <a:pt x="10380" y="14585"/>
                    <a:pt x="10787" y="14140"/>
                  </a:cubicBezTo>
                  <a:cubicBezTo>
                    <a:pt x="11195" y="13697"/>
                    <a:pt x="11391" y="13111"/>
                    <a:pt x="11338" y="12491"/>
                  </a:cubicBezTo>
                  <a:lnTo>
                    <a:pt x="11270" y="11678"/>
                  </a:lnTo>
                  <a:lnTo>
                    <a:pt x="11892" y="11678"/>
                  </a:lnTo>
                  <a:cubicBezTo>
                    <a:pt x="12541" y="11678"/>
                    <a:pt x="13135" y="11071"/>
                    <a:pt x="13217" y="10327"/>
                  </a:cubicBezTo>
                  <a:lnTo>
                    <a:pt x="14084" y="2527"/>
                  </a:lnTo>
                  <a:cubicBezTo>
                    <a:pt x="14125" y="2153"/>
                    <a:pt x="14016" y="1799"/>
                    <a:pt x="13774" y="1530"/>
                  </a:cubicBezTo>
                  <a:cubicBezTo>
                    <a:pt x="13533" y="1261"/>
                    <a:pt x="13195" y="1113"/>
                    <a:pt x="12818" y="1113"/>
                  </a:cubicBezTo>
                  <a:lnTo>
                    <a:pt x="10134" y="1113"/>
                  </a:lnTo>
                  <a:lnTo>
                    <a:pt x="325" y="2"/>
                  </a:lnTo>
                  <a:cubicBezTo>
                    <a:pt x="315" y="1"/>
                    <a:pt x="30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1260525" y="2016500"/>
              <a:ext cx="35500" cy="261800"/>
            </a:xfrm>
            <a:custGeom>
              <a:avLst/>
              <a:gdLst/>
              <a:ahLst/>
              <a:cxnLst/>
              <a:rect l="l" t="t" r="r" b="b"/>
              <a:pathLst>
                <a:path w="1420" h="10472" extrusionOk="0">
                  <a:moveTo>
                    <a:pt x="294" y="0"/>
                  </a:moveTo>
                  <a:cubicBezTo>
                    <a:pt x="285" y="0"/>
                    <a:pt x="277" y="0"/>
                    <a:pt x="268" y="1"/>
                  </a:cubicBezTo>
                  <a:cubicBezTo>
                    <a:pt x="115" y="14"/>
                    <a:pt x="0" y="148"/>
                    <a:pt x="13" y="301"/>
                  </a:cubicBezTo>
                  <a:lnTo>
                    <a:pt x="852" y="10217"/>
                  </a:lnTo>
                  <a:cubicBezTo>
                    <a:pt x="864" y="10362"/>
                    <a:pt x="986" y="10471"/>
                    <a:pt x="1129" y="10471"/>
                  </a:cubicBezTo>
                  <a:lnTo>
                    <a:pt x="1152" y="10471"/>
                  </a:lnTo>
                  <a:cubicBezTo>
                    <a:pt x="1306" y="10458"/>
                    <a:pt x="1419" y="10323"/>
                    <a:pt x="1406" y="10170"/>
                  </a:cubicBezTo>
                  <a:lnTo>
                    <a:pt x="569" y="254"/>
                  </a:lnTo>
                  <a:cubicBezTo>
                    <a:pt x="555" y="110"/>
                    <a:pt x="436"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1090850" y="2214550"/>
              <a:ext cx="18450" cy="60650"/>
            </a:xfrm>
            <a:custGeom>
              <a:avLst/>
              <a:gdLst/>
              <a:ahLst/>
              <a:cxnLst/>
              <a:rect l="l" t="t" r="r" b="b"/>
              <a:pathLst>
                <a:path w="738" h="2426" extrusionOk="0">
                  <a:moveTo>
                    <a:pt x="447" y="1"/>
                  </a:moveTo>
                  <a:cubicBezTo>
                    <a:pt x="304" y="1"/>
                    <a:pt x="183" y="111"/>
                    <a:pt x="171" y="256"/>
                  </a:cubicBezTo>
                  <a:lnTo>
                    <a:pt x="13" y="2124"/>
                  </a:lnTo>
                  <a:cubicBezTo>
                    <a:pt x="0" y="2277"/>
                    <a:pt x="113" y="2411"/>
                    <a:pt x="266" y="2424"/>
                  </a:cubicBezTo>
                  <a:cubicBezTo>
                    <a:pt x="274" y="2425"/>
                    <a:pt x="282" y="2425"/>
                    <a:pt x="290" y="2425"/>
                  </a:cubicBezTo>
                  <a:cubicBezTo>
                    <a:pt x="433" y="2425"/>
                    <a:pt x="554" y="2316"/>
                    <a:pt x="567" y="2171"/>
                  </a:cubicBezTo>
                  <a:lnTo>
                    <a:pt x="725" y="303"/>
                  </a:lnTo>
                  <a:cubicBezTo>
                    <a:pt x="738" y="150"/>
                    <a:pt x="623" y="15"/>
                    <a:pt x="470" y="2"/>
                  </a:cubicBezTo>
                  <a:cubicBezTo>
                    <a:pt x="462" y="1"/>
                    <a:pt x="455" y="1"/>
                    <a:pt x="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1097125" y="2038675"/>
              <a:ext cx="27025" cy="162050"/>
            </a:xfrm>
            <a:custGeom>
              <a:avLst/>
              <a:gdLst/>
              <a:ahLst/>
              <a:cxnLst/>
              <a:rect l="l" t="t" r="r" b="b"/>
              <a:pathLst>
                <a:path w="1081" h="6482" extrusionOk="0">
                  <a:moveTo>
                    <a:pt x="790" y="1"/>
                  </a:moveTo>
                  <a:cubicBezTo>
                    <a:pt x="648" y="1"/>
                    <a:pt x="526" y="109"/>
                    <a:pt x="514" y="254"/>
                  </a:cubicBezTo>
                  <a:lnTo>
                    <a:pt x="13" y="6179"/>
                  </a:lnTo>
                  <a:cubicBezTo>
                    <a:pt x="0" y="6332"/>
                    <a:pt x="113" y="6467"/>
                    <a:pt x="266" y="6480"/>
                  </a:cubicBezTo>
                  <a:cubicBezTo>
                    <a:pt x="274" y="6480"/>
                    <a:pt x="282" y="6481"/>
                    <a:pt x="290" y="6481"/>
                  </a:cubicBezTo>
                  <a:cubicBezTo>
                    <a:pt x="433" y="6481"/>
                    <a:pt x="554" y="6370"/>
                    <a:pt x="567" y="6225"/>
                  </a:cubicBezTo>
                  <a:lnTo>
                    <a:pt x="1068" y="301"/>
                  </a:lnTo>
                  <a:cubicBezTo>
                    <a:pt x="1081" y="148"/>
                    <a:pt x="966" y="14"/>
                    <a:pt x="813" y="2"/>
                  </a:cubicBezTo>
                  <a:cubicBezTo>
                    <a:pt x="806" y="1"/>
                    <a:pt x="798"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32"/>
          <p:cNvGrpSpPr/>
          <p:nvPr/>
        </p:nvGrpSpPr>
        <p:grpSpPr>
          <a:xfrm>
            <a:off x="3442331" y="3258262"/>
            <a:ext cx="524832" cy="482241"/>
            <a:chOff x="1736125" y="1951225"/>
            <a:chExt cx="439300" cy="403650"/>
          </a:xfrm>
        </p:grpSpPr>
        <p:sp>
          <p:nvSpPr>
            <p:cNvPr id="244" name="Google Shape;244;p32"/>
            <p:cNvSpPr/>
            <p:nvPr/>
          </p:nvSpPr>
          <p:spPr>
            <a:xfrm>
              <a:off x="1736125" y="1951225"/>
              <a:ext cx="439300" cy="403650"/>
            </a:xfrm>
            <a:custGeom>
              <a:avLst/>
              <a:gdLst/>
              <a:ahLst/>
              <a:cxnLst/>
              <a:rect l="l" t="t" r="r" b="b"/>
              <a:pathLst>
                <a:path w="17572" h="16146" extrusionOk="0">
                  <a:moveTo>
                    <a:pt x="11776" y="852"/>
                  </a:moveTo>
                  <a:cubicBezTo>
                    <a:pt x="12026" y="852"/>
                    <a:pt x="12269" y="865"/>
                    <a:pt x="12503" y="888"/>
                  </a:cubicBezTo>
                  <a:lnTo>
                    <a:pt x="12372" y="1807"/>
                  </a:lnTo>
                  <a:cubicBezTo>
                    <a:pt x="12181" y="1789"/>
                    <a:pt x="11981" y="1780"/>
                    <a:pt x="11776" y="1780"/>
                  </a:cubicBezTo>
                  <a:lnTo>
                    <a:pt x="7949" y="1780"/>
                  </a:lnTo>
                  <a:cubicBezTo>
                    <a:pt x="7744" y="1780"/>
                    <a:pt x="7545" y="1789"/>
                    <a:pt x="7353" y="1807"/>
                  </a:cubicBezTo>
                  <a:lnTo>
                    <a:pt x="7287" y="1340"/>
                  </a:lnTo>
                  <a:lnTo>
                    <a:pt x="7222" y="888"/>
                  </a:lnTo>
                  <a:cubicBezTo>
                    <a:pt x="7456" y="865"/>
                    <a:pt x="7699" y="852"/>
                    <a:pt x="7949" y="852"/>
                  </a:cubicBezTo>
                  <a:close/>
                  <a:moveTo>
                    <a:pt x="12949" y="1701"/>
                  </a:moveTo>
                  <a:cubicBezTo>
                    <a:pt x="13926" y="1892"/>
                    <a:pt x="14656" y="2334"/>
                    <a:pt x="15068" y="2987"/>
                  </a:cubicBezTo>
                  <a:cubicBezTo>
                    <a:pt x="15495" y="3665"/>
                    <a:pt x="15559" y="4535"/>
                    <a:pt x="15255" y="5503"/>
                  </a:cubicBezTo>
                  <a:cubicBezTo>
                    <a:pt x="14894" y="6649"/>
                    <a:pt x="14522" y="7828"/>
                    <a:pt x="14419" y="9147"/>
                  </a:cubicBezTo>
                  <a:cubicBezTo>
                    <a:pt x="13944" y="8760"/>
                    <a:pt x="13420" y="8433"/>
                    <a:pt x="12858" y="8176"/>
                  </a:cubicBezTo>
                  <a:cubicBezTo>
                    <a:pt x="12844" y="8168"/>
                    <a:pt x="12829" y="8160"/>
                    <a:pt x="12812" y="8153"/>
                  </a:cubicBezTo>
                  <a:cubicBezTo>
                    <a:pt x="12807" y="8152"/>
                    <a:pt x="12802" y="8150"/>
                    <a:pt x="12797" y="8148"/>
                  </a:cubicBezTo>
                  <a:cubicBezTo>
                    <a:pt x="11979" y="7784"/>
                    <a:pt x="11082" y="7567"/>
                    <a:pt x="10140" y="7532"/>
                  </a:cubicBezTo>
                  <a:lnTo>
                    <a:pt x="10140" y="6970"/>
                  </a:lnTo>
                  <a:lnTo>
                    <a:pt x="10593" y="6970"/>
                  </a:lnTo>
                  <a:cubicBezTo>
                    <a:pt x="10735" y="6970"/>
                    <a:pt x="10862" y="6867"/>
                    <a:pt x="10879" y="6727"/>
                  </a:cubicBezTo>
                  <a:cubicBezTo>
                    <a:pt x="10899" y="6557"/>
                    <a:pt x="10768" y="6414"/>
                    <a:pt x="10604" y="6414"/>
                  </a:cubicBezTo>
                  <a:lnTo>
                    <a:pt x="9129" y="6414"/>
                  </a:lnTo>
                  <a:cubicBezTo>
                    <a:pt x="8997" y="6414"/>
                    <a:pt x="8876" y="6501"/>
                    <a:pt x="8849" y="6630"/>
                  </a:cubicBezTo>
                  <a:cubicBezTo>
                    <a:pt x="8810" y="6810"/>
                    <a:pt x="8947" y="6970"/>
                    <a:pt x="9121" y="6970"/>
                  </a:cubicBezTo>
                  <a:lnTo>
                    <a:pt x="9583" y="6970"/>
                  </a:lnTo>
                  <a:lnTo>
                    <a:pt x="9583" y="7532"/>
                  </a:lnTo>
                  <a:cubicBezTo>
                    <a:pt x="8659" y="7567"/>
                    <a:pt x="7751" y="7780"/>
                    <a:pt x="6912" y="8155"/>
                  </a:cubicBezTo>
                  <a:cubicBezTo>
                    <a:pt x="6900" y="8158"/>
                    <a:pt x="6889" y="8165"/>
                    <a:pt x="6878" y="8169"/>
                  </a:cubicBezTo>
                  <a:cubicBezTo>
                    <a:pt x="6678" y="8260"/>
                    <a:pt x="6482" y="8359"/>
                    <a:pt x="6292" y="8469"/>
                  </a:cubicBezTo>
                  <a:cubicBezTo>
                    <a:pt x="5944" y="8665"/>
                    <a:pt x="5614" y="8892"/>
                    <a:pt x="5305" y="9144"/>
                  </a:cubicBezTo>
                  <a:cubicBezTo>
                    <a:pt x="5202" y="7826"/>
                    <a:pt x="4831" y="6648"/>
                    <a:pt x="4470" y="5503"/>
                  </a:cubicBezTo>
                  <a:cubicBezTo>
                    <a:pt x="4165" y="4535"/>
                    <a:pt x="4229" y="3665"/>
                    <a:pt x="4656" y="2987"/>
                  </a:cubicBezTo>
                  <a:lnTo>
                    <a:pt x="4657" y="2987"/>
                  </a:lnTo>
                  <a:cubicBezTo>
                    <a:pt x="5070" y="2334"/>
                    <a:pt x="5799" y="1892"/>
                    <a:pt x="6775" y="1701"/>
                  </a:cubicBezTo>
                  <a:lnTo>
                    <a:pt x="6891" y="2520"/>
                  </a:lnTo>
                  <a:cubicBezTo>
                    <a:pt x="6912" y="2659"/>
                    <a:pt x="7031" y="2759"/>
                    <a:pt x="7166" y="2759"/>
                  </a:cubicBezTo>
                  <a:cubicBezTo>
                    <a:pt x="7184" y="2759"/>
                    <a:pt x="7200" y="2757"/>
                    <a:pt x="7218" y="2754"/>
                  </a:cubicBezTo>
                  <a:cubicBezTo>
                    <a:pt x="7363" y="2728"/>
                    <a:pt x="7462" y="2580"/>
                    <a:pt x="7441" y="2435"/>
                  </a:cubicBezTo>
                  <a:lnTo>
                    <a:pt x="7430" y="2358"/>
                  </a:lnTo>
                  <a:cubicBezTo>
                    <a:pt x="7598" y="2343"/>
                    <a:pt x="7770" y="2335"/>
                    <a:pt x="7949" y="2335"/>
                  </a:cubicBezTo>
                  <a:lnTo>
                    <a:pt x="11776" y="2335"/>
                  </a:lnTo>
                  <a:cubicBezTo>
                    <a:pt x="11955" y="2335"/>
                    <a:pt x="12127" y="2345"/>
                    <a:pt x="12295" y="2358"/>
                  </a:cubicBezTo>
                  <a:lnTo>
                    <a:pt x="12282" y="2442"/>
                  </a:lnTo>
                  <a:cubicBezTo>
                    <a:pt x="12261" y="2595"/>
                    <a:pt x="12367" y="2735"/>
                    <a:pt x="12519" y="2756"/>
                  </a:cubicBezTo>
                  <a:cubicBezTo>
                    <a:pt x="12533" y="2759"/>
                    <a:pt x="12546" y="2759"/>
                    <a:pt x="12559" y="2759"/>
                  </a:cubicBezTo>
                  <a:cubicBezTo>
                    <a:pt x="12694" y="2759"/>
                    <a:pt x="12813" y="2659"/>
                    <a:pt x="12833" y="2520"/>
                  </a:cubicBezTo>
                  <a:lnTo>
                    <a:pt x="12949" y="1701"/>
                  </a:lnTo>
                  <a:close/>
                  <a:moveTo>
                    <a:pt x="9862" y="8079"/>
                  </a:moveTo>
                  <a:cubicBezTo>
                    <a:pt x="10736" y="8079"/>
                    <a:pt x="11572" y="8250"/>
                    <a:pt x="12338" y="8556"/>
                  </a:cubicBezTo>
                  <a:cubicBezTo>
                    <a:pt x="11921" y="9269"/>
                    <a:pt x="10949" y="9747"/>
                    <a:pt x="9862" y="9747"/>
                  </a:cubicBezTo>
                  <a:cubicBezTo>
                    <a:pt x="8776" y="9747"/>
                    <a:pt x="7801" y="9268"/>
                    <a:pt x="7385" y="8553"/>
                  </a:cubicBezTo>
                  <a:cubicBezTo>
                    <a:pt x="8158" y="8243"/>
                    <a:pt x="8997" y="8081"/>
                    <a:pt x="9862" y="8081"/>
                  </a:cubicBezTo>
                  <a:lnTo>
                    <a:pt x="9862" y="8079"/>
                  </a:lnTo>
                  <a:close/>
                  <a:moveTo>
                    <a:pt x="1029" y="8764"/>
                  </a:moveTo>
                  <a:cubicBezTo>
                    <a:pt x="1862" y="9179"/>
                    <a:pt x="2384" y="9788"/>
                    <a:pt x="2888" y="10379"/>
                  </a:cubicBezTo>
                  <a:cubicBezTo>
                    <a:pt x="3160" y="10694"/>
                    <a:pt x="3440" y="11021"/>
                    <a:pt x="3767" y="11308"/>
                  </a:cubicBezTo>
                  <a:cubicBezTo>
                    <a:pt x="3818" y="11353"/>
                    <a:pt x="3883" y="11377"/>
                    <a:pt x="3950" y="11377"/>
                  </a:cubicBezTo>
                  <a:cubicBezTo>
                    <a:pt x="4020" y="11377"/>
                    <a:pt x="4091" y="11351"/>
                    <a:pt x="4150" y="11293"/>
                  </a:cubicBezTo>
                  <a:cubicBezTo>
                    <a:pt x="4163" y="11280"/>
                    <a:pt x="4174" y="11264"/>
                    <a:pt x="4185" y="11248"/>
                  </a:cubicBezTo>
                  <a:cubicBezTo>
                    <a:pt x="4482" y="10768"/>
                    <a:pt x="4831" y="10337"/>
                    <a:pt x="5222" y="9957"/>
                  </a:cubicBezTo>
                  <a:cubicBezTo>
                    <a:pt x="5242" y="9942"/>
                    <a:pt x="5260" y="9925"/>
                    <a:pt x="5274" y="9907"/>
                  </a:cubicBezTo>
                  <a:cubicBezTo>
                    <a:pt x="5752" y="9451"/>
                    <a:pt x="6292" y="9074"/>
                    <a:pt x="6876" y="8783"/>
                  </a:cubicBezTo>
                  <a:cubicBezTo>
                    <a:pt x="7100" y="9189"/>
                    <a:pt x="7462" y="9548"/>
                    <a:pt x="7923" y="9812"/>
                  </a:cubicBezTo>
                  <a:cubicBezTo>
                    <a:pt x="8485" y="10136"/>
                    <a:pt x="9156" y="10306"/>
                    <a:pt x="9862" y="10306"/>
                  </a:cubicBezTo>
                  <a:cubicBezTo>
                    <a:pt x="10569" y="10306"/>
                    <a:pt x="11240" y="10136"/>
                    <a:pt x="11802" y="9812"/>
                  </a:cubicBezTo>
                  <a:cubicBezTo>
                    <a:pt x="12261" y="9548"/>
                    <a:pt x="12622" y="9192"/>
                    <a:pt x="12846" y="8788"/>
                  </a:cubicBezTo>
                  <a:cubicBezTo>
                    <a:pt x="15031" y="9884"/>
                    <a:pt x="16535" y="12147"/>
                    <a:pt x="16535" y="14754"/>
                  </a:cubicBezTo>
                  <a:lnTo>
                    <a:pt x="16535" y="15588"/>
                  </a:lnTo>
                  <a:lnTo>
                    <a:pt x="15609" y="15588"/>
                  </a:lnTo>
                  <a:lnTo>
                    <a:pt x="15609" y="14383"/>
                  </a:lnTo>
                  <a:lnTo>
                    <a:pt x="15607" y="14362"/>
                  </a:lnTo>
                  <a:cubicBezTo>
                    <a:pt x="15559" y="13657"/>
                    <a:pt x="15383" y="12974"/>
                    <a:pt x="15085" y="12334"/>
                  </a:cubicBezTo>
                  <a:cubicBezTo>
                    <a:pt x="15038" y="12233"/>
                    <a:pt x="14938" y="12173"/>
                    <a:pt x="14833" y="12173"/>
                  </a:cubicBezTo>
                  <a:cubicBezTo>
                    <a:pt x="14794" y="12173"/>
                    <a:pt x="14754" y="12182"/>
                    <a:pt x="14715" y="12200"/>
                  </a:cubicBezTo>
                  <a:cubicBezTo>
                    <a:pt x="14577" y="12264"/>
                    <a:pt x="14515" y="12430"/>
                    <a:pt x="14581" y="12569"/>
                  </a:cubicBezTo>
                  <a:cubicBezTo>
                    <a:pt x="14850" y="13145"/>
                    <a:pt x="15008" y="13759"/>
                    <a:pt x="15052" y="14393"/>
                  </a:cubicBezTo>
                  <a:lnTo>
                    <a:pt x="15052" y="15590"/>
                  </a:lnTo>
                  <a:lnTo>
                    <a:pt x="3190" y="15590"/>
                  </a:lnTo>
                  <a:lnTo>
                    <a:pt x="3190" y="14755"/>
                  </a:lnTo>
                  <a:cubicBezTo>
                    <a:pt x="3190" y="14152"/>
                    <a:pt x="3271" y="13551"/>
                    <a:pt x="3430" y="12973"/>
                  </a:cubicBezTo>
                  <a:cubicBezTo>
                    <a:pt x="3459" y="12870"/>
                    <a:pt x="3425" y="12759"/>
                    <a:pt x="3345" y="12688"/>
                  </a:cubicBezTo>
                  <a:cubicBezTo>
                    <a:pt x="2749" y="12174"/>
                    <a:pt x="2388" y="11562"/>
                    <a:pt x="2039" y="10971"/>
                  </a:cubicBezTo>
                  <a:cubicBezTo>
                    <a:pt x="1669" y="10345"/>
                    <a:pt x="1316" y="9749"/>
                    <a:pt x="696" y="9269"/>
                  </a:cubicBezTo>
                  <a:lnTo>
                    <a:pt x="1029" y="8764"/>
                  </a:lnTo>
                  <a:close/>
                  <a:moveTo>
                    <a:pt x="6857" y="1"/>
                  </a:moveTo>
                  <a:cubicBezTo>
                    <a:pt x="6844" y="1"/>
                    <a:pt x="6830" y="2"/>
                    <a:pt x="6817" y="4"/>
                  </a:cubicBezTo>
                  <a:cubicBezTo>
                    <a:pt x="6664" y="25"/>
                    <a:pt x="6559" y="166"/>
                    <a:pt x="6580" y="318"/>
                  </a:cubicBezTo>
                  <a:lnTo>
                    <a:pt x="6631" y="685"/>
                  </a:lnTo>
                  <a:lnTo>
                    <a:pt x="6698" y="1150"/>
                  </a:lnTo>
                  <a:cubicBezTo>
                    <a:pt x="5553" y="1368"/>
                    <a:pt x="4688" y="1897"/>
                    <a:pt x="4187" y="2691"/>
                  </a:cubicBezTo>
                  <a:cubicBezTo>
                    <a:pt x="3670" y="3511"/>
                    <a:pt x="3585" y="4541"/>
                    <a:pt x="3941" y="5670"/>
                  </a:cubicBezTo>
                  <a:cubicBezTo>
                    <a:pt x="4332" y="6910"/>
                    <a:pt x="4735" y="8192"/>
                    <a:pt x="4775" y="9622"/>
                  </a:cubicBezTo>
                  <a:cubicBezTo>
                    <a:pt x="4451" y="9942"/>
                    <a:pt x="4158" y="10293"/>
                    <a:pt x="3899" y="10669"/>
                  </a:cubicBezTo>
                  <a:cubicBezTo>
                    <a:pt x="3693" y="10462"/>
                    <a:pt x="3499" y="10237"/>
                    <a:pt x="3311" y="10016"/>
                  </a:cubicBezTo>
                  <a:cubicBezTo>
                    <a:pt x="2723" y="9330"/>
                    <a:pt x="2116" y="8622"/>
                    <a:pt x="1041" y="8156"/>
                  </a:cubicBezTo>
                  <a:cubicBezTo>
                    <a:pt x="1004" y="8140"/>
                    <a:pt x="966" y="8133"/>
                    <a:pt x="928" y="8133"/>
                  </a:cubicBezTo>
                  <a:cubicBezTo>
                    <a:pt x="837" y="8133"/>
                    <a:pt x="750" y="8177"/>
                    <a:pt x="698" y="8258"/>
                  </a:cubicBezTo>
                  <a:lnTo>
                    <a:pt x="86" y="9185"/>
                  </a:lnTo>
                  <a:cubicBezTo>
                    <a:pt x="0" y="9314"/>
                    <a:pt x="36" y="9487"/>
                    <a:pt x="165" y="9570"/>
                  </a:cubicBezTo>
                  <a:cubicBezTo>
                    <a:pt x="822" y="10005"/>
                    <a:pt x="1163" y="10583"/>
                    <a:pt x="1559" y="11255"/>
                  </a:cubicBezTo>
                  <a:cubicBezTo>
                    <a:pt x="1907" y="11842"/>
                    <a:pt x="2266" y="12448"/>
                    <a:pt x="2851" y="12992"/>
                  </a:cubicBezTo>
                  <a:cubicBezTo>
                    <a:pt x="2707" y="13567"/>
                    <a:pt x="2635" y="14158"/>
                    <a:pt x="2635" y="14754"/>
                  </a:cubicBezTo>
                  <a:lnTo>
                    <a:pt x="2635" y="15588"/>
                  </a:lnTo>
                  <a:lnTo>
                    <a:pt x="2474" y="15588"/>
                  </a:lnTo>
                  <a:cubicBezTo>
                    <a:pt x="2430" y="15588"/>
                    <a:pt x="2387" y="15606"/>
                    <a:pt x="2356" y="15639"/>
                  </a:cubicBezTo>
                  <a:cubicBezTo>
                    <a:pt x="2152" y="15875"/>
                    <a:pt x="2316" y="16145"/>
                    <a:pt x="2541" y="16145"/>
                  </a:cubicBezTo>
                  <a:lnTo>
                    <a:pt x="17251" y="16145"/>
                  </a:lnTo>
                  <a:cubicBezTo>
                    <a:pt x="17296" y="16145"/>
                    <a:pt x="17342" y="16127"/>
                    <a:pt x="17370" y="16092"/>
                  </a:cubicBezTo>
                  <a:cubicBezTo>
                    <a:pt x="17572" y="15857"/>
                    <a:pt x="17409" y="15588"/>
                    <a:pt x="17184" y="15588"/>
                  </a:cubicBezTo>
                  <a:lnTo>
                    <a:pt x="17092" y="15588"/>
                  </a:lnTo>
                  <a:lnTo>
                    <a:pt x="17092" y="14754"/>
                  </a:lnTo>
                  <a:cubicBezTo>
                    <a:pt x="17092" y="12751"/>
                    <a:pt x="16272" y="10936"/>
                    <a:pt x="14950" y="9625"/>
                  </a:cubicBezTo>
                  <a:cubicBezTo>
                    <a:pt x="14990" y="8194"/>
                    <a:pt x="15395" y="6910"/>
                    <a:pt x="15786" y="5670"/>
                  </a:cubicBezTo>
                  <a:cubicBezTo>
                    <a:pt x="16140" y="4541"/>
                    <a:pt x="16055" y="3511"/>
                    <a:pt x="15538" y="2691"/>
                  </a:cubicBezTo>
                  <a:cubicBezTo>
                    <a:pt x="15039" y="1897"/>
                    <a:pt x="14174" y="1368"/>
                    <a:pt x="13028" y="1150"/>
                  </a:cubicBezTo>
                  <a:lnTo>
                    <a:pt x="13094" y="685"/>
                  </a:lnTo>
                  <a:cubicBezTo>
                    <a:pt x="13094" y="685"/>
                    <a:pt x="13147" y="318"/>
                    <a:pt x="13147" y="318"/>
                  </a:cubicBezTo>
                  <a:cubicBezTo>
                    <a:pt x="13168" y="166"/>
                    <a:pt x="13061" y="25"/>
                    <a:pt x="12910" y="4"/>
                  </a:cubicBezTo>
                  <a:cubicBezTo>
                    <a:pt x="12897" y="2"/>
                    <a:pt x="12884" y="1"/>
                    <a:pt x="12871" y="1"/>
                  </a:cubicBezTo>
                  <a:cubicBezTo>
                    <a:pt x="12735" y="1"/>
                    <a:pt x="12615" y="100"/>
                    <a:pt x="12596" y="240"/>
                  </a:cubicBezTo>
                  <a:lnTo>
                    <a:pt x="12582" y="337"/>
                  </a:lnTo>
                  <a:cubicBezTo>
                    <a:pt x="12322" y="311"/>
                    <a:pt x="12052" y="297"/>
                    <a:pt x="11776" y="297"/>
                  </a:cubicBezTo>
                  <a:lnTo>
                    <a:pt x="7949" y="297"/>
                  </a:lnTo>
                  <a:cubicBezTo>
                    <a:pt x="7673" y="297"/>
                    <a:pt x="7404" y="311"/>
                    <a:pt x="7144" y="337"/>
                  </a:cubicBezTo>
                  <a:lnTo>
                    <a:pt x="7131" y="240"/>
                  </a:lnTo>
                  <a:cubicBezTo>
                    <a:pt x="7110" y="101"/>
                    <a:pt x="6992" y="1"/>
                    <a:pt x="6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2055850" y="2203075"/>
              <a:ext cx="44425" cy="42500"/>
            </a:xfrm>
            <a:custGeom>
              <a:avLst/>
              <a:gdLst/>
              <a:ahLst/>
              <a:cxnLst/>
              <a:rect l="l" t="t" r="r" b="b"/>
              <a:pathLst>
                <a:path w="1777" h="1700" extrusionOk="0">
                  <a:moveTo>
                    <a:pt x="315" y="0"/>
                  </a:moveTo>
                  <a:cubicBezTo>
                    <a:pt x="230" y="0"/>
                    <a:pt x="146" y="39"/>
                    <a:pt x="92" y="113"/>
                  </a:cubicBezTo>
                  <a:cubicBezTo>
                    <a:pt x="0" y="237"/>
                    <a:pt x="26" y="411"/>
                    <a:pt x="150" y="501"/>
                  </a:cubicBezTo>
                  <a:cubicBezTo>
                    <a:pt x="564" y="807"/>
                    <a:pt x="931" y="1173"/>
                    <a:pt x="1239" y="1586"/>
                  </a:cubicBezTo>
                  <a:cubicBezTo>
                    <a:pt x="1293" y="1659"/>
                    <a:pt x="1377" y="1699"/>
                    <a:pt x="1461" y="1699"/>
                  </a:cubicBezTo>
                  <a:cubicBezTo>
                    <a:pt x="1519" y="1699"/>
                    <a:pt x="1577" y="1680"/>
                    <a:pt x="1628" y="1643"/>
                  </a:cubicBezTo>
                  <a:cubicBezTo>
                    <a:pt x="1751" y="1553"/>
                    <a:pt x="1776" y="1377"/>
                    <a:pt x="1685" y="1255"/>
                  </a:cubicBezTo>
                  <a:cubicBezTo>
                    <a:pt x="1343" y="797"/>
                    <a:pt x="939" y="393"/>
                    <a:pt x="480" y="55"/>
                  </a:cubicBezTo>
                  <a:cubicBezTo>
                    <a:pt x="431" y="18"/>
                    <a:pt x="373"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2"/>
          <p:cNvGrpSpPr/>
          <p:nvPr/>
        </p:nvGrpSpPr>
        <p:grpSpPr>
          <a:xfrm>
            <a:off x="4086839" y="2328586"/>
            <a:ext cx="1122871" cy="992079"/>
            <a:chOff x="3985838" y="2311238"/>
            <a:chExt cx="1122871" cy="992079"/>
          </a:xfrm>
        </p:grpSpPr>
        <p:pic>
          <p:nvPicPr>
            <p:cNvPr id="247" name="Google Shape;247;p32"/>
            <p:cNvPicPr preferRelativeResize="0"/>
            <p:nvPr/>
          </p:nvPicPr>
          <p:blipFill>
            <a:blip r:embed="rId3">
              <a:alphaModFix/>
            </a:blip>
            <a:stretch>
              <a:fillRect/>
            </a:stretch>
          </p:blipFill>
          <p:spPr>
            <a:xfrm>
              <a:off x="3985838" y="2311238"/>
              <a:ext cx="829471" cy="491694"/>
            </a:xfrm>
            <a:prstGeom prst="rect">
              <a:avLst/>
            </a:prstGeom>
            <a:noFill/>
            <a:ln>
              <a:noFill/>
            </a:ln>
          </p:spPr>
        </p:pic>
        <p:pic>
          <p:nvPicPr>
            <p:cNvPr id="248" name="Google Shape;248;p32"/>
            <p:cNvPicPr preferRelativeResize="0"/>
            <p:nvPr/>
          </p:nvPicPr>
          <p:blipFill rotWithShape="1">
            <a:blip r:embed="rId4">
              <a:alphaModFix/>
            </a:blip>
            <a:srcRect l="-4176" r="76462"/>
            <a:stretch/>
          </p:blipFill>
          <p:spPr>
            <a:xfrm rot="-1370205">
              <a:off x="4188663" y="2532954"/>
              <a:ext cx="829476" cy="634258"/>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713250" y="20357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01. Kim ngạch xuất khẩu 5 năm gần đây</a:t>
            </a:r>
            <a:endParaRPr sz="2500"/>
          </a:p>
        </p:txBody>
      </p:sp>
      <p:sp>
        <p:nvSpPr>
          <p:cNvPr id="254" name="Google Shape;254;p33"/>
          <p:cNvSpPr/>
          <p:nvPr/>
        </p:nvSpPr>
        <p:spPr>
          <a:xfrm>
            <a:off x="4464100" y="1264200"/>
            <a:ext cx="4428607" cy="333076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txBox="1">
            <a:spLocks noGrp="1"/>
          </p:cNvSpPr>
          <p:nvPr>
            <p:ph type="subTitle" idx="1"/>
          </p:nvPr>
        </p:nvSpPr>
        <p:spPr>
          <a:xfrm>
            <a:off x="76200" y="1290458"/>
            <a:ext cx="4172100" cy="3996000"/>
          </a:xfrm>
          <a:prstGeom prst="rect">
            <a:avLst/>
          </a:prstGeom>
        </p:spPr>
        <p:txBody>
          <a:bodyPr spcFirstLastPara="1" wrap="square" lIns="91425" tIns="91425" rIns="91425" bIns="91425" anchor="t" anchorCtr="0">
            <a:noAutofit/>
          </a:bodyPr>
          <a:lstStyle/>
          <a:p>
            <a:pPr marL="285750" indent="-285750"/>
            <a:r>
              <a:rPr lang="en" b="1">
                <a:latin typeface="Josefin Sans"/>
                <a:ea typeface="Josefin Sans"/>
                <a:cs typeface="Josefin Sans"/>
                <a:sym typeface="Josefin Sans"/>
              </a:rPr>
              <a:t>Năm 2018</a:t>
            </a:r>
            <a:r>
              <a:rPr lang="en">
                <a:latin typeface="Josefin Sans"/>
                <a:ea typeface="Josefin Sans"/>
                <a:cs typeface="Josefin Sans"/>
                <a:sym typeface="Josefin Sans"/>
              </a:rPr>
              <a:t> nước ta đã có lượng cà phê xuất khẩu ấn tượng với </a:t>
            </a:r>
            <a:r>
              <a:rPr lang="en" b="1">
                <a:latin typeface="Josefin Sans"/>
                <a:ea typeface="Josefin Sans"/>
                <a:cs typeface="Josefin Sans"/>
                <a:sym typeface="Josefin Sans"/>
              </a:rPr>
              <a:t>1,88 triệu tấn</a:t>
            </a:r>
            <a:r>
              <a:rPr lang="en">
                <a:latin typeface="Josefin Sans"/>
                <a:ea typeface="Josefin Sans"/>
                <a:cs typeface="Josefin Sans"/>
                <a:sym typeface="Josefin Sans"/>
              </a:rPr>
              <a:t>, kim ngạch là </a:t>
            </a:r>
            <a:r>
              <a:rPr lang="en" b="1">
                <a:latin typeface="Josefin Sans"/>
                <a:ea typeface="Josefin Sans"/>
                <a:cs typeface="Josefin Sans"/>
                <a:sym typeface="Josefin Sans"/>
              </a:rPr>
              <a:t>3,54 tỷ USD</a:t>
            </a:r>
            <a:r>
              <a:rPr lang="en">
                <a:latin typeface="Josefin Sans"/>
                <a:ea typeface="Josefin Sans"/>
                <a:cs typeface="Josefin Sans"/>
                <a:sym typeface="Josefin Sans"/>
              </a:rPr>
              <a:t>. </a:t>
            </a:r>
            <a:endParaRPr>
              <a:latin typeface="Josefin Sans"/>
              <a:ea typeface="Josefin Sans"/>
              <a:cs typeface="Josefin Sans"/>
              <a:sym typeface="Josefin Sans"/>
            </a:endParaRPr>
          </a:p>
          <a:p>
            <a:pPr marL="285750" indent="-285750">
              <a:spcBef>
                <a:spcPts val="1200"/>
              </a:spcBef>
            </a:pPr>
            <a:r>
              <a:rPr lang="en">
                <a:latin typeface="Josefin Sans"/>
                <a:ea typeface="Josefin Sans"/>
                <a:cs typeface="Josefin Sans"/>
                <a:sym typeface="Josefin Sans"/>
              </a:rPr>
              <a:t>Tuy nhiên,</a:t>
            </a:r>
            <a:r>
              <a:rPr lang="en" b="1">
                <a:latin typeface="Josefin Sans"/>
                <a:ea typeface="Josefin Sans"/>
                <a:cs typeface="Josefin Sans"/>
                <a:sym typeface="Josefin Sans"/>
              </a:rPr>
              <a:t> 2019-2021</a:t>
            </a:r>
            <a:r>
              <a:rPr lang="en">
                <a:latin typeface="Josefin Sans"/>
                <a:ea typeface="Josefin Sans"/>
                <a:cs typeface="Josefin Sans"/>
                <a:sym typeface="Josefin Sans"/>
              </a:rPr>
              <a:t>, kim ngạch và lượng XK có xu hướng giảm do tình hình dịch bệnh covid-19 và một số nguyên nhân khác. </a:t>
            </a:r>
            <a:endParaRPr>
              <a:latin typeface="Josefin Sans"/>
              <a:ea typeface="Josefin Sans"/>
              <a:cs typeface="Josefin Sans"/>
              <a:sym typeface="Josefin Sans"/>
            </a:endParaRPr>
          </a:p>
          <a:p>
            <a:pPr marL="285750" indent="-285750">
              <a:spcBef>
                <a:spcPts val="1200"/>
              </a:spcBef>
            </a:pPr>
            <a:r>
              <a:rPr lang="en" b="1">
                <a:latin typeface="Josefin Sans"/>
                <a:ea typeface="Josefin Sans"/>
                <a:cs typeface="Josefin Sans"/>
                <a:sym typeface="Josefin Sans"/>
              </a:rPr>
              <a:t>Năm 2022</a:t>
            </a:r>
            <a:r>
              <a:rPr lang="en">
                <a:latin typeface="Josefin Sans"/>
                <a:ea typeface="Josefin Sans"/>
                <a:cs typeface="Josefin Sans"/>
                <a:sym typeface="Josefin Sans"/>
              </a:rPr>
              <a:t>, hoạt động tiêu thụ cà phê tăng vọt trở lại, nhất là về cả giá trị lẫn số lượng.</a:t>
            </a:r>
            <a:endParaRPr>
              <a:solidFill>
                <a:srgbClr val="292929"/>
              </a:solidFill>
              <a:latin typeface="Josefin Sans"/>
              <a:ea typeface="Josefin Sans"/>
              <a:cs typeface="Josefin Sans"/>
              <a:sym typeface="Josefin Sans"/>
            </a:endParaRPr>
          </a:p>
          <a:p>
            <a:pPr marL="285750" indent="-285750"/>
            <a:endParaRPr>
              <a:solidFill>
                <a:srgbClr val="292929"/>
              </a:solidFill>
              <a:latin typeface="Josefin Sans"/>
              <a:ea typeface="Josefin Sans"/>
              <a:cs typeface="Josefin Sans"/>
              <a:sym typeface="Josefin Sans"/>
            </a:endParaRPr>
          </a:p>
        </p:txBody>
      </p:sp>
      <p:pic>
        <p:nvPicPr>
          <p:cNvPr id="256" name="Google Shape;256;p33"/>
          <p:cNvPicPr preferRelativeResize="0"/>
          <p:nvPr/>
        </p:nvPicPr>
        <p:blipFill>
          <a:blip r:embed="rId3">
            <a:alphaModFix/>
          </a:blip>
          <a:stretch>
            <a:fillRect/>
          </a:stretch>
        </p:blipFill>
        <p:spPr>
          <a:xfrm flipH="1">
            <a:off x="7563824" y="60725"/>
            <a:ext cx="1153426" cy="1307249"/>
          </a:xfrm>
          <a:prstGeom prst="rect">
            <a:avLst/>
          </a:prstGeom>
          <a:noFill/>
          <a:ln>
            <a:noFill/>
          </a:ln>
        </p:spPr>
      </p:pic>
      <p:pic>
        <p:nvPicPr>
          <p:cNvPr id="257" name="Google Shape;257;p33"/>
          <p:cNvPicPr preferRelativeResize="0"/>
          <p:nvPr/>
        </p:nvPicPr>
        <p:blipFill>
          <a:blip r:embed="rId4">
            <a:alphaModFix/>
          </a:blip>
          <a:stretch>
            <a:fillRect/>
          </a:stretch>
        </p:blipFill>
        <p:spPr>
          <a:xfrm>
            <a:off x="4645325" y="1423385"/>
            <a:ext cx="4071925" cy="23752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88650" y="210775"/>
            <a:ext cx="8966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02. Các thị trường xuất khẩu cà phê chính của Việt Nam</a:t>
            </a:r>
            <a:endParaRPr sz="2500"/>
          </a:p>
        </p:txBody>
      </p:sp>
      <p:sp>
        <p:nvSpPr>
          <p:cNvPr id="263" name="Google Shape;263;p34"/>
          <p:cNvSpPr txBox="1"/>
          <p:nvPr/>
        </p:nvSpPr>
        <p:spPr>
          <a:xfrm>
            <a:off x="428625" y="829500"/>
            <a:ext cx="4154400" cy="31131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Arial" pitchFamily="34" charset="0"/>
              <a:buChar char="•"/>
            </a:pPr>
            <a:r>
              <a:rPr lang="en">
                <a:latin typeface="Josefin Sans"/>
                <a:ea typeface="Josefin Sans"/>
                <a:cs typeface="Josefin Sans"/>
                <a:sym typeface="Josefin Sans"/>
              </a:rPr>
              <a:t>Năm 2022 lượng cà phê xuất khẩu sang một số thị trường chính có xu hướng tăng so với năm 2021 như Nga tăng 26,5%, Anh tăng gần 40%, đặc biệt Ấn Độ tăng 123,5%, Mexico tăng 18 lần. </a:t>
            </a:r>
            <a:endParaRPr>
              <a:latin typeface="Josefin Sans"/>
              <a:ea typeface="Josefin Sans"/>
              <a:cs typeface="Josefin Sans"/>
              <a:sym typeface="Josefin Sans"/>
            </a:endParaRPr>
          </a:p>
          <a:p>
            <a:pPr marL="285750" lvl="0" indent="-285750" algn="l" rtl="0">
              <a:lnSpc>
                <a:spcPct val="115000"/>
              </a:lnSpc>
              <a:spcBef>
                <a:spcPts val="0"/>
              </a:spcBef>
              <a:spcAft>
                <a:spcPts val="0"/>
              </a:spcAft>
              <a:buFont typeface="Arial" pitchFamily="34" charset="0"/>
              <a:buChar char="•"/>
            </a:pPr>
            <a:endParaRPr>
              <a:latin typeface="Josefin Sans"/>
              <a:ea typeface="Josefin Sans"/>
              <a:cs typeface="Josefin Sans"/>
              <a:sym typeface="Josefin Sans"/>
            </a:endParaRPr>
          </a:p>
          <a:p>
            <a:pPr marL="285750" lvl="0" indent="-285750" algn="l" rtl="0">
              <a:lnSpc>
                <a:spcPct val="115000"/>
              </a:lnSpc>
              <a:spcBef>
                <a:spcPts val="0"/>
              </a:spcBef>
              <a:spcAft>
                <a:spcPts val="0"/>
              </a:spcAft>
              <a:buFont typeface="Arial" pitchFamily="34" charset="0"/>
              <a:buChar char="•"/>
            </a:pPr>
            <a:r>
              <a:rPr lang="en">
                <a:latin typeface="Josefin Sans"/>
                <a:ea typeface="Josefin Sans"/>
                <a:cs typeface="Josefin Sans"/>
                <a:sym typeface="Josefin Sans"/>
              </a:rPr>
              <a:t>Mặc dù vậy, sự sụt giảm ghi nhận ở các thị trường như Mỹ (-3,5%), Nhật Bản (-2,5%), Trung Quốc (-19,3%)…</a:t>
            </a:r>
            <a:endParaRPr>
              <a:latin typeface="Josefin Sans"/>
              <a:ea typeface="Josefin Sans"/>
              <a:cs typeface="Josefin Sans"/>
              <a:sym typeface="Josefin Sans"/>
            </a:endParaRPr>
          </a:p>
          <a:p>
            <a:pPr marL="285750" lvl="0" indent="-285750" algn="l" rtl="0">
              <a:lnSpc>
                <a:spcPct val="115000"/>
              </a:lnSpc>
              <a:spcBef>
                <a:spcPts val="0"/>
              </a:spcBef>
              <a:spcAft>
                <a:spcPts val="0"/>
              </a:spcAft>
              <a:buFont typeface="Arial" pitchFamily="34" charset="0"/>
              <a:buChar char="•"/>
            </a:pPr>
            <a:endParaRPr>
              <a:latin typeface="Josefin Sans"/>
              <a:ea typeface="Josefin Sans"/>
              <a:cs typeface="Josefin Sans"/>
              <a:sym typeface="Josefin Sans"/>
            </a:endParaRPr>
          </a:p>
          <a:p>
            <a:pPr marL="285750" lvl="0" indent="-285750" algn="l" rtl="0">
              <a:lnSpc>
                <a:spcPct val="115000"/>
              </a:lnSpc>
              <a:spcBef>
                <a:spcPts val="0"/>
              </a:spcBef>
              <a:spcAft>
                <a:spcPts val="0"/>
              </a:spcAft>
              <a:buFont typeface="Arial" pitchFamily="34" charset="0"/>
              <a:buChar char="•"/>
            </a:pPr>
            <a:r>
              <a:rPr lang="en">
                <a:latin typeface="Josefin Sans"/>
                <a:ea typeface="Josefin Sans"/>
                <a:cs typeface="Josefin Sans"/>
                <a:sym typeface="Josefin Sans"/>
              </a:rPr>
              <a:t>Liên minh châu Âu (EU) tiếp tục là thị trường tiêu thụ cà phê lớn nhất của Việt Nam với thị phần chiếm khoảng 39% khối lượng xuất khẩu</a:t>
            </a:r>
            <a:endParaRPr>
              <a:latin typeface="Josefin Sans"/>
              <a:ea typeface="Josefin Sans"/>
              <a:cs typeface="Josefin Sans"/>
              <a:sym typeface="Josefin Sans"/>
            </a:endParaRPr>
          </a:p>
        </p:txBody>
      </p:sp>
      <p:pic>
        <p:nvPicPr>
          <p:cNvPr id="264" name="Google Shape;264;p34"/>
          <p:cNvPicPr preferRelativeResize="0"/>
          <p:nvPr/>
        </p:nvPicPr>
        <p:blipFill rotWithShape="1">
          <a:blip r:embed="rId3">
            <a:alphaModFix/>
          </a:blip>
          <a:srcRect r="55203"/>
          <a:stretch/>
        </p:blipFill>
        <p:spPr>
          <a:xfrm>
            <a:off x="3799200" y="3991800"/>
            <a:ext cx="1036001" cy="572700"/>
          </a:xfrm>
          <a:prstGeom prst="rect">
            <a:avLst/>
          </a:prstGeom>
          <a:noFill/>
          <a:ln>
            <a:noFill/>
          </a:ln>
        </p:spPr>
      </p:pic>
      <p:pic>
        <p:nvPicPr>
          <p:cNvPr id="265" name="Google Shape;265;p34"/>
          <p:cNvPicPr preferRelativeResize="0"/>
          <p:nvPr/>
        </p:nvPicPr>
        <p:blipFill>
          <a:blip r:embed="rId4">
            <a:alphaModFix/>
          </a:blip>
          <a:stretch>
            <a:fillRect/>
          </a:stretch>
        </p:blipFill>
        <p:spPr>
          <a:xfrm>
            <a:off x="14509" y="3647497"/>
            <a:ext cx="723475" cy="1500876"/>
          </a:xfrm>
          <a:prstGeom prst="rect">
            <a:avLst/>
          </a:prstGeom>
          <a:noFill/>
          <a:ln>
            <a:noFill/>
          </a:ln>
        </p:spPr>
      </p:pic>
      <p:pic>
        <p:nvPicPr>
          <p:cNvPr id="266" name="Google Shape;266;p34"/>
          <p:cNvPicPr preferRelativeResize="0"/>
          <p:nvPr/>
        </p:nvPicPr>
        <p:blipFill rotWithShape="1">
          <a:blip r:embed="rId5">
            <a:alphaModFix/>
          </a:blip>
          <a:srcRect l="7016" r="3833" b="4970"/>
          <a:stretch/>
        </p:blipFill>
        <p:spPr>
          <a:xfrm>
            <a:off x="5060825" y="1265326"/>
            <a:ext cx="3851351" cy="26128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5"/>
          <p:cNvSpPr txBox="1">
            <a:spLocks noGrp="1"/>
          </p:cNvSpPr>
          <p:nvPr>
            <p:ph type="title"/>
          </p:nvPr>
        </p:nvSpPr>
        <p:spPr>
          <a:xfrm>
            <a:off x="239650" y="178850"/>
            <a:ext cx="7717500" cy="11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3. Sản lượng các loại cà phê chính trong 5 năm gần đây</a:t>
            </a:r>
            <a:endParaRPr sz="2500"/>
          </a:p>
        </p:txBody>
      </p:sp>
      <p:pic>
        <p:nvPicPr>
          <p:cNvPr id="272" name="Google Shape;272;p35"/>
          <p:cNvPicPr preferRelativeResize="0"/>
          <p:nvPr/>
        </p:nvPicPr>
        <p:blipFill>
          <a:blip r:embed="rId3">
            <a:alphaModFix/>
          </a:blip>
          <a:stretch>
            <a:fillRect/>
          </a:stretch>
        </p:blipFill>
        <p:spPr>
          <a:xfrm rot="728180">
            <a:off x="7657511" y="-208638"/>
            <a:ext cx="1480326" cy="1330526"/>
          </a:xfrm>
          <a:prstGeom prst="rect">
            <a:avLst/>
          </a:prstGeom>
          <a:noFill/>
          <a:ln>
            <a:noFill/>
          </a:ln>
        </p:spPr>
      </p:pic>
      <p:sp>
        <p:nvSpPr>
          <p:cNvPr id="273" name="Google Shape;273;p35"/>
          <p:cNvSpPr txBox="1"/>
          <p:nvPr/>
        </p:nvSpPr>
        <p:spPr>
          <a:xfrm>
            <a:off x="4800600" y="1428750"/>
            <a:ext cx="4156200" cy="2890500"/>
          </a:xfrm>
          <a:prstGeom prst="rect">
            <a:avLst/>
          </a:prstGeom>
          <a:no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Arial" pitchFamily="34" charset="0"/>
              <a:buChar char="•"/>
            </a:pPr>
            <a:r>
              <a:rPr lang="en" b="1">
                <a:solidFill>
                  <a:srgbClr val="301A0D"/>
                </a:solidFill>
                <a:latin typeface="Josefin Sans"/>
                <a:ea typeface="Josefin Sans"/>
                <a:cs typeface="Josefin Sans"/>
                <a:sym typeface="Josefin Sans"/>
              </a:rPr>
              <a:t>Năm 2018</a:t>
            </a:r>
            <a:r>
              <a:rPr lang="en">
                <a:solidFill>
                  <a:srgbClr val="301A0D"/>
                </a:solidFill>
                <a:latin typeface="Josefin Sans"/>
                <a:ea typeface="Josefin Sans"/>
                <a:cs typeface="Josefin Sans"/>
                <a:sym typeface="Josefin Sans"/>
              </a:rPr>
              <a:t>, theo Báo cáo của Bộ Nông Nghiệp Mỹ (USDA), sản lượng cà phê của Việt Nam trong năm 2018 - 2019 đạt </a:t>
            </a:r>
            <a:r>
              <a:rPr lang="en" b="1">
                <a:solidFill>
                  <a:srgbClr val="301A0D"/>
                </a:solidFill>
                <a:latin typeface="Josefin Sans"/>
                <a:ea typeface="Josefin Sans"/>
                <a:cs typeface="Josefin Sans"/>
                <a:sym typeface="Josefin Sans"/>
              </a:rPr>
              <a:t>30,4 triệu bao</a:t>
            </a:r>
            <a:r>
              <a:rPr lang="en">
                <a:solidFill>
                  <a:srgbClr val="301A0D"/>
                </a:solidFill>
                <a:latin typeface="Josefin Sans"/>
                <a:ea typeface="Josefin Sans"/>
                <a:cs typeface="Josefin Sans"/>
                <a:sym typeface="Josefin Sans"/>
              </a:rPr>
              <a:t>.</a:t>
            </a:r>
            <a:endParaRPr>
              <a:solidFill>
                <a:srgbClr val="301A0D"/>
              </a:solidFill>
              <a:latin typeface="Josefin Sans"/>
              <a:ea typeface="Josefin Sans"/>
              <a:cs typeface="Josefin Sans"/>
              <a:sym typeface="Josefin Sans"/>
            </a:endParaRPr>
          </a:p>
          <a:p>
            <a:pPr marL="285750" lvl="0" indent="-285750" algn="just" rtl="0">
              <a:lnSpc>
                <a:spcPct val="100000"/>
              </a:lnSpc>
              <a:spcBef>
                <a:spcPts val="1200"/>
              </a:spcBef>
              <a:spcAft>
                <a:spcPts val="0"/>
              </a:spcAft>
              <a:buFont typeface="Arial" pitchFamily="34" charset="0"/>
              <a:buChar char="•"/>
            </a:pPr>
            <a:r>
              <a:rPr lang="en" b="1" smtClean="0">
                <a:latin typeface="Josefin Sans"/>
                <a:ea typeface="Josefin Sans"/>
                <a:cs typeface="Josefin Sans"/>
                <a:sym typeface="Josefin Sans"/>
              </a:rPr>
              <a:t>Năm </a:t>
            </a:r>
            <a:r>
              <a:rPr lang="en" b="1">
                <a:latin typeface="Josefin Sans"/>
                <a:ea typeface="Josefin Sans"/>
                <a:cs typeface="Josefin Sans"/>
                <a:sym typeface="Josefin Sans"/>
              </a:rPr>
              <a:t>2022</a:t>
            </a:r>
            <a:r>
              <a:rPr lang="en">
                <a:latin typeface="Josefin Sans"/>
                <a:ea typeface="Josefin Sans"/>
                <a:cs typeface="Josefin Sans"/>
                <a:sym typeface="Josefin Sans"/>
              </a:rPr>
              <a:t>, Sản lượng của Việt Nam, nước xuất khẩu cà phê lớn thứ hai thế giới được báo đạt </a:t>
            </a:r>
            <a:r>
              <a:rPr lang="en" b="1">
                <a:latin typeface="Josefin Sans"/>
                <a:ea typeface="Josefin Sans"/>
                <a:cs typeface="Josefin Sans"/>
                <a:sym typeface="Josefin Sans"/>
              </a:rPr>
              <a:t>30,2 triệu bao</a:t>
            </a:r>
            <a:r>
              <a:rPr lang="en">
                <a:latin typeface="Josefin Sans"/>
                <a:ea typeface="Josefin Sans"/>
                <a:cs typeface="Josefin Sans"/>
                <a:sym typeface="Josefin Sans"/>
              </a:rPr>
              <a:t> trong niên vụ 2022-2023, </a:t>
            </a:r>
            <a:r>
              <a:rPr lang="en" b="1">
                <a:latin typeface="Josefin Sans"/>
                <a:ea typeface="Josefin Sans"/>
                <a:cs typeface="Josefin Sans"/>
                <a:sym typeface="Josefin Sans"/>
              </a:rPr>
              <a:t>giảm 1,4 triệu bao</a:t>
            </a:r>
            <a:r>
              <a:rPr lang="en">
                <a:latin typeface="Josefin Sans"/>
                <a:ea typeface="Josefin Sans"/>
                <a:cs typeface="Josefin Sans"/>
                <a:sym typeface="Josefin Sans"/>
              </a:rPr>
              <a:t> so với vụ thu hoạch kỷ lục trước đó. Diện tích sản xuất của Việt Nam nhìn chung không thay đổi với hơn </a:t>
            </a:r>
            <a:r>
              <a:rPr lang="en" b="1">
                <a:latin typeface="Josefin Sans"/>
                <a:ea typeface="Josefin Sans"/>
                <a:cs typeface="Josefin Sans"/>
                <a:sym typeface="Josefin Sans"/>
              </a:rPr>
              <a:t>95% sản lượng</a:t>
            </a:r>
            <a:r>
              <a:rPr lang="en">
                <a:latin typeface="Josefin Sans"/>
                <a:ea typeface="Josefin Sans"/>
                <a:cs typeface="Josefin Sans"/>
                <a:sym typeface="Josefin Sans"/>
              </a:rPr>
              <a:t> vẫn là </a:t>
            </a:r>
            <a:r>
              <a:rPr lang="en" b="1">
                <a:latin typeface="Josefin Sans"/>
                <a:ea typeface="Josefin Sans"/>
                <a:cs typeface="Josefin Sans"/>
                <a:sym typeface="Josefin Sans"/>
              </a:rPr>
              <a:t>cà phê robusta.</a:t>
            </a:r>
            <a:endParaRPr b="1">
              <a:latin typeface="Josefin Sans"/>
              <a:ea typeface="Josefin Sans"/>
              <a:cs typeface="Josefin Sans"/>
              <a:sym typeface="Josefin Sans"/>
            </a:endParaRPr>
          </a:p>
          <a:p>
            <a:pPr marL="0" lvl="0" indent="0" algn="just" rtl="0">
              <a:lnSpc>
                <a:spcPct val="115000"/>
              </a:lnSpc>
              <a:spcBef>
                <a:spcPts val="1200"/>
              </a:spcBef>
              <a:spcAft>
                <a:spcPts val="0"/>
              </a:spcAft>
              <a:buNone/>
            </a:pPr>
            <a:endParaRPr>
              <a:latin typeface="Josefin Sans"/>
              <a:ea typeface="Josefin Sans"/>
              <a:cs typeface="Josefin Sans"/>
              <a:sym typeface="Josefin Sans"/>
            </a:endParaRPr>
          </a:p>
          <a:p>
            <a:pPr marL="0" lvl="0" indent="0" algn="just" rtl="0">
              <a:lnSpc>
                <a:spcPct val="115000"/>
              </a:lnSpc>
              <a:spcBef>
                <a:spcPts val="1200"/>
              </a:spcBef>
              <a:spcAft>
                <a:spcPts val="0"/>
              </a:spcAft>
              <a:buNone/>
            </a:pPr>
            <a:endParaRPr>
              <a:latin typeface="Josefin Sans"/>
              <a:ea typeface="Josefin Sans"/>
              <a:cs typeface="Josefin Sans"/>
              <a:sym typeface="Josefin Sans"/>
            </a:endParaRPr>
          </a:p>
          <a:p>
            <a:pPr marL="0" lvl="0" indent="0" algn="just" rtl="0">
              <a:spcBef>
                <a:spcPts val="1200"/>
              </a:spcBef>
              <a:spcAft>
                <a:spcPts val="0"/>
              </a:spcAft>
              <a:buNone/>
            </a:pPr>
            <a:endParaRPr>
              <a:solidFill>
                <a:srgbClr val="301A0D"/>
              </a:solidFill>
              <a:latin typeface="Arimo"/>
              <a:ea typeface="Arimo"/>
              <a:cs typeface="Arimo"/>
              <a:sym typeface="Arimo"/>
            </a:endParaRPr>
          </a:p>
          <a:p>
            <a:pPr marL="0" marR="0" lvl="0" indent="0" algn="just" rtl="0">
              <a:lnSpc>
                <a:spcPct val="100000"/>
              </a:lnSpc>
              <a:spcBef>
                <a:spcPts val="0"/>
              </a:spcBef>
              <a:spcAft>
                <a:spcPts val="0"/>
              </a:spcAft>
              <a:buNone/>
            </a:pPr>
            <a:endParaRPr>
              <a:solidFill>
                <a:srgbClr val="301A0D"/>
              </a:solidFill>
              <a:latin typeface="Arimo"/>
              <a:ea typeface="Arimo"/>
              <a:cs typeface="Arimo"/>
              <a:sym typeface="Arimo"/>
            </a:endParaRPr>
          </a:p>
        </p:txBody>
      </p:sp>
      <p:pic>
        <p:nvPicPr>
          <p:cNvPr id="274" name="Google Shape;274;p35" title="Gráfico"/>
          <p:cNvPicPr preferRelativeResize="0"/>
          <p:nvPr/>
        </p:nvPicPr>
        <p:blipFill>
          <a:blip r:embed="rId4">
            <a:alphaModFix/>
          </a:blip>
          <a:stretch>
            <a:fillRect/>
          </a:stretch>
        </p:blipFill>
        <p:spPr>
          <a:xfrm>
            <a:off x="-173475" y="1223750"/>
            <a:ext cx="5156550" cy="2838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txBox="1">
            <a:spLocks noGrp="1"/>
          </p:cNvSpPr>
          <p:nvPr>
            <p:ph type="title"/>
          </p:nvPr>
        </p:nvSpPr>
        <p:spPr>
          <a:xfrm>
            <a:off x="218850" y="170725"/>
            <a:ext cx="87063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400"/>
              <a:t>              04. </a:t>
            </a:r>
            <a:r>
              <a:rPr lang="en" sz="2400">
                <a:solidFill>
                  <a:srgbClr val="212529"/>
                </a:solidFill>
              </a:rPr>
              <a:t>Diện tích trồng cà phê một số tỉnh thành</a:t>
            </a:r>
            <a:endParaRPr sz="2400"/>
          </a:p>
        </p:txBody>
      </p:sp>
      <p:sp>
        <p:nvSpPr>
          <p:cNvPr id="280" name="Google Shape;280;p36"/>
          <p:cNvSpPr txBox="1"/>
          <p:nvPr/>
        </p:nvSpPr>
        <p:spPr>
          <a:xfrm>
            <a:off x="112066" y="649788"/>
            <a:ext cx="4160700" cy="3754500"/>
          </a:xfrm>
          <a:prstGeom prst="rect">
            <a:avLst/>
          </a:prstGeom>
          <a:noFill/>
          <a:ln>
            <a:noFill/>
          </a:ln>
        </p:spPr>
        <p:txBody>
          <a:bodyPr spcFirstLastPara="1" wrap="square" lIns="91425" tIns="91425" rIns="91425" bIns="91425" anchor="t" anchorCtr="0">
            <a:noAutofit/>
          </a:bodyPr>
          <a:lstStyle/>
          <a:p>
            <a:pPr lvl="0" algn="just" rtl="0">
              <a:lnSpc>
                <a:spcPct val="100000"/>
              </a:lnSpc>
              <a:spcBef>
                <a:spcPts val="0"/>
              </a:spcBef>
              <a:spcAft>
                <a:spcPts val="0"/>
              </a:spcAft>
            </a:pPr>
            <a:endParaRPr lang="en" smtClean="0">
              <a:latin typeface="Josefin Sans"/>
              <a:ea typeface="Josefin Sans"/>
              <a:cs typeface="Josefin Sans"/>
              <a:sym typeface="Josefin Sans"/>
            </a:endParaRPr>
          </a:p>
          <a:p>
            <a:pPr marL="285750" lvl="0" indent="-285750" algn="just" rtl="0">
              <a:lnSpc>
                <a:spcPct val="100000"/>
              </a:lnSpc>
              <a:spcBef>
                <a:spcPts val="0"/>
              </a:spcBef>
              <a:spcAft>
                <a:spcPts val="0"/>
              </a:spcAft>
              <a:buFont typeface="Arial" pitchFamily="34" charset="0"/>
              <a:buChar char="•"/>
            </a:pPr>
            <a:r>
              <a:rPr lang="en" smtClean="0">
                <a:latin typeface="Josefin Sans"/>
                <a:ea typeface="Josefin Sans"/>
                <a:cs typeface="Josefin Sans"/>
                <a:sym typeface="Josefin Sans"/>
              </a:rPr>
              <a:t>Diện </a:t>
            </a:r>
            <a:r>
              <a:rPr lang="en">
                <a:latin typeface="Josefin Sans"/>
                <a:ea typeface="Josefin Sans"/>
                <a:cs typeface="Josefin Sans"/>
                <a:sym typeface="Josefin Sans"/>
              </a:rPr>
              <a:t>tích trồng cà phê tiếp tục được mở rộng ở các tỉnh Lâm Đồng và Đắk Nông, bù đắp cho diện tích suy thoái ở tỉnh Đăk Lăk. Để đối phó với xu hướng giảm giá cà phê đang diễn ra, nông dân đang trồng xen cà phê với các loại trái cây như bơ, sầu riêng để tăng thu nhập.</a:t>
            </a:r>
            <a:endParaRPr>
              <a:latin typeface="Josefin Sans"/>
              <a:ea typeface="Josefin Sans"/>
              <a:cs typeface="Josefin Sans"/>
              <a:sym typeface="Josefin Sans"/>
            </a:endParaRPr>
          </a:p>
          <a:p>
            <a:pPr marL="285750" lvl="0" indent="-285750" algn="just" rtl="0">
              <a:lnSpc>
                <a:spcPct val="100000"/>
              </a:lnSpc>
              <a:spcBef>
                <a:spcPts val="0"/>
              </a:spcBef>
              <a:spcAft>
                <a:spcPts val="0"/>
              </a:spcAft>
              <a:buFont typeface="Arial" pitchFamily="34" charset="0"/>
              <a:buChar char="•"/>
            </a:pPr>
            <a:endParaRPr>
              <a:latin typeface="Josefin Sans"/>
              <a:ea typeface="Josefin Sans"/>
              <a:cs typeface="Josefin Sans"/>
              <a:sym typeface="Josefin Sans"/>
            </a:endParaRPr>
          </a:p>
          <a:p>
            <a:pPr marL="285750" lvl="0" indent="-285750" algn="just" rtl="0">
              <a:lnSpc>
                <a:spcPct val="100000"/>
              </a:lnSpc>
              <a:spcBef>
                <a:spcPts val="0"/>
              </a:spcBef>
              <a:spcAft>
                <a:spcPts val="0"/>
              </a:spcAft>
              <a:buFont typeface="Arial" pitchFamily="34" charset="0"/>
              <a:buChar char="•"/>
            </a:pPr>
            <a:r>
              <a:rPr lang="en">
                <a:latin typeface="Josefin Sans"/>
                <a:ea typeface="Josefin Sans"/>
                <a:cs typeface="Josefin Sans"/>
                <a:sym typeface="Josefin Sans"/>
              </a:rPr>
              <a:t>Sản lượng cà phê Arabica tăng, chủ yếu ở khu vực phía Bắc, bù đắp cho sự suy giảm ở các vùng trồng thấp của tỉnh Lâm Đồng do nông dân chuyển sang trồng cà phê Robusta và các loại cây trồng khác, dẫn đến sản lượng cao hơn. </a:t>
            </a:r>
            <a:endParaRPr>
              <a:latin typeface="Josefin Sans"/>
              <a:ea typeface="Josefin Sans"/>
              <a:cs typeface="Josefin Sans"/>
              <a:sym typeface="Josefin Sans"/>
            </a:endParaRPr>
          </a:p>
          <a:p>
            <a:pPr lvl="0" algn="just" rtl="0">
              <a:lnSpc>
                <a:spcPct val="100000"/>
              </a:lnSpc>
              <a:spcBef>
                <a:spcPts val="0"/>
              </a:spcBef>
              <a:spcAft>
                <a:spcPts val="0"/>
              </a:spcAft>
            </a:pPr>
            <a:endParaRPr>
              <a:latin typeface="Josefin Sans"/>
              <a:ea typeface="Josefin Sans"/>
              <a:cs typeface="Josefin Sans"/>
              <a:sym typeface="Josefin Sans"/>
            </a:endParaRPr>
          </a:p>
        </p:txBody>
      </p:sp>
      <p:pic>
        <p:nvPicPr>
          <p:cNvPr id="281" name="Google Shape;281;p36" title="Biểu đồ"/>
          <p:cNvPicPr preferRelativeResize="0"/>
          <p:nvPr/>
        </p:nvPicPr>
        <p:blipFill>
          <a:blip r:embed="rId3">
            <a:alphaModFix/>
          </a:blip>
          <a:stretch>
            <a:fillRect/>
          </a:stretch>
        </p:blipFill>
        <p:spPr>
          <a:xfrm>
            <a:off x="4603525" y="946100"/>
            <a:ext cx="4384075" cy="2678400"/>
          </a:xfrm>
          <a:prstGeom prst="rect">
            <a:avLst/>
          </a:prstGeom>
          <a:noFill/>
          <a:ln>
            <a:noFill/>
          </a:ln>
        </p:spPr>
      </p:pic>
      <p:pic>
        <p:nvPicPr>
          <p:cNvPr id="282" name="Google Shape;282;p36"/>
          <p:cNvPicPr preferRelativeResize="0"/>
          <p:nvPr/>
        </p:nvPicPr>
        <p:blipFill>
          <a:blip r:embed="rId4">
            <a:alphaModFix/>
          </a:blip>
          <a:stretch>
            <a:fillRect/>
          </a:stretch>
        </p:blipFill>
        <p:spPr>
          <a:xfrm>
            <a:off x="7519951" y="3725300"/>
            <a:ext cx="1500856" cy="1357976"/>
          </a:xfrm>
          <a:prstGeom prst="rect">
            <a:avLst/>
          </a:prstGeom>
          <a:noFill/>
          <a:ln>
            <a:noFill/>
          </a:ln>
        </p:spPr>
      </p:pic>
    </p:spTree>
  </p:cSld>
  <p:clrMapOvr>
    <a:masterClrMapping/>
  </p:clrMapOvr>
</p:sld>
</file>

<file path=ppt/theme/theme1.xml><?xml version="1.0" encoding="utf-8"?>
<a:theme xmlns:a="http://schemas.openxmlformats.org/drawingml/2006/main" name="Colombian Coffee Brand MK Plan by Slidesgo">
  <a:themeElements>
    <a:clrScheme name="Simple Light">
      <a:dk1>
        <a:srgbClr val="301A0D"/>
      </a:dk1>
      <a:lt1>
        <a:srgbClr val="703D1F"/>
      </a:lt1>
      <a:dk2>
        <a:srgbClr val="B86D42"/>
      </a:dk2>
      <a:lt2>
        <a:srgbClr val="FEEED3"/>
      </a:lt2>
      <a:accent1>
        <a:srgbClr val="C28968"/>
      </a:accent1>
      <a:accent2>
        <a:srgbClr val="C55B34"/>
      </a:accent2>
      <a:accent3>
        <a:srgbClr val="FFFFFF"/>
      </a:accent3>
      <a:accent4>
        <a:srgbClr val="FFFFFF"/>
      </a:accent4>
      <a:accent5>
        <a:srgbClr val="FFFFFF"/>
      </a:accent5>
      <a:accent6>
        <a:srgbClr val="FFFFFF"/>
      </a:accent6>
      <a:hlink>
        <a:srgbClr val="301A0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1909</Words>
  <Application>Microsoft Office PowerPoint</Application>
  <PresentationFormat>On-screen Show (16:9)</PresentationFormat>
  <Paragraphs>162</Paragraphs>
  <Slides>31</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Times New Roman</vt:lpstr>
      <vt:lpstr>Calibri</vt:lpstr>
      <vt:lpstr>Josefin Sans</vt:lpstr>
      <vt:lpstr>Calibri Light</vt:lpstr>
      <vt:lpstr>Alata</vt:lpstr>
      <vt:lpstr>Cobe-HeavyItalic</vt:lpstr>
      <vt:lpstr>Arimo</vt:lpstr>
      <vt:lpstr>Colombian Coffee Brand MK Plan by Slidesgo</vt:lpstr>
      <vt:lpstr>Office Theme</vt:lpstr>
      <vt:lpstr>Lợi thế trong xuất khẩu các mặt hàng cà phê Việt Nam</vt:lpstr>
      <vt:lpstr>Thành viên nhóm</vt:lpstr>
      <vt:lpstr>Mục lục:</vt:lpstr>
      <vt:lpstr>01</vt:lpstr>
      <vt:lpstr>Tình hình xuất khẩu cà phê những năm gần đây  </vt:lpstr>
      <vt:lpstr>01. Kim ngạch xuất khẩu 5 năm gần đây</vt:lpstr>
      <vt:lpstr>02. Các thị trường xuất khẩu cà phê chính của Việt Nam</vt:lpstr>
      <vt:lpstr>3. Sản lượng các loại cà phê chính trong 5 năm gần đây</vt:lpstr>
      <vt:lpstr>              04. Diện tích trồng cà phê một số tỉnh thành</vt:lpstr>
      <vt:lpstr>              04. Diện tích trồng cà phê một số tỉnh thành</vt:lpstr>
      <vt:lpstr>PowerPoint Presentation</vt:lpstr>
      <vt:lpstr>Lợi thế trong xuất khẩu cà phê Việt Nam</vt:lpstr>
      <vt:lpstr>Nhu cầu sử dụng cà phê lớn</vt:lpstr>
      <vt:lpstr>Nhu cầu sử dụng cà phê lớn</vt:lpstr>
      <vt:lpstr>PowerPoint Presentation</vt:lpstr>
      <vt:lpstr>              02. Giá thành cà phê Việt Nam</vt:lpstr>
      <vt:lpstr>                   02. Giá thành cà phê Việt Nam</vt:lpstr>
      <vt:lpstr>              03. Điều kiện địa lý và khí hậu thuận lợi </vt:lpstr>
      <vt:lpstr>04. Hương vị cà phê Việt Nam</vt:lpstr>
      <vt:lpstr>04. Hương vị cà phê Việt Nam</vt:lpstr>
      <vt:lpstr>04. Hương vị cà phê Việt Nam </vt:lpstr>
      <vt:lpstr>05. Các chính sách của nhà nước với xuất khẩu cà phê Việt Nam  </vt:lpstr>
      <vt:lpstr>Chính sách tín dụng xuất khẩu</vt:lpstr>
      <vt:lpstr>    B. Chính sách tỷ      giá hối đoái</vt:lpstr>
      <vt:lpstr>Khi xuất khẩu cà phê các doanh nghiệp có thể gặp các rủi ro như rủi ro trên đường vận chuyển hàng hóa, rủi ro trong thanh toán và các rủi ro trong hoạt động khác.   Nếu không có bảo hiểm thì khi các rủi ro này xảy ra các doanh nghiệp phải gánh chịu hoàn toàn mà mỗi doanh nghiệp đều các giới hạn về nguồn lực tài chính vì vậy nó sẽ làm cho doanh nghiệp bị tổn thất nặng nề, thậm chí là phá sản.  </vt:lpstr>
      <vt:lpstr>03   Kết luận lại những lợi  thế cũng như vai trò  của xuất khẩu cà phê  ở Việt Nam.</vt:lpstr>
      <vt:lpstr>Kết luận lại những lợi thế cũng như vai trò của xuất khẩu cà phê ở Việt Nam.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Lợi thế trong xuất khẩu các mặt hàng cà phê Việt Nam</dc:title>
  <dc:creator>Máy của hoàng</dc:creator>
  <cp:lastModifiedBy>User</cp:lastModifiedBy>
  <cp:revision>5</cp:revision>
  <dcterms:modified xsi:type="dcterms:W3CDTF">2024-03-03T07:12:32Z</dcterms:modified>
</cp:coreProperties>
</file>